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84" r:id="rId1"/>
  </p:sldMasterIdLst>
  <p:notesMasterIdLst>
    <p:notesMasterId r:id="rId13"/>
  </p:notesMasterIdLst>
  <p:handoutMasterIdLst>
    <p:handoutMasterId r:id="rId14"/>
  </p:handoutMasterIdLst>
  <p:sldIdLst>
    <p:sldId id="311" r:id="rId2"/>
    <p:sldId id="309" r:id="rId3"/>
    <p:sldId id="313" r:id="rId4"/>
    <p:sldId id="300" r:id="rId5"/>
    <p:sldId id="310" r:id="rId6"/>
    <p:sldId id="301" r:id="rId7"/>
    <p:sldId id="306" r:id="rId8"/>
    <p:sldId id="307" r:id="rId9"/>
    <p:sldId id="302" r:id="rId10"/>
    <p:sldId id="305" r:id="rId11"/>
    <p:sldId id="312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0066"/>
    <a:srgbClr val="09E53D"/>
    <a:srgbClr val="FF99FF"/>
    <a:srgbClr val="3333FF"/>
    <a:srgbClr val="1D1DFF"/>
    <a:srgbClr val="2D15BD"/>
    <a:srgbClr val="CCCCFF"/>
    <a:srgbClr val="B2B2B2"/>
    <a:srgbClr val="CCCC00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9568" autoAdjust="0"/>
    <p:restoredTop sz="94660"/>
  </p:normalViewPr>
  <p:slideViewPr>
    <p:cSldViewPr>
      <p:cViewPr varScale="1">
        <p:scale>
          <a:sx n="98" d="100"/>
          <a:sy n="98" d="100"/>
        </p:scale>
        <p:origin x="90" y="2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11052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483A13BA-890A-4C31-B245-2D2C7CC680FE}" type="datetimeFigureOut">
              <a:rPr lang="fa-IR" smtClean="0"/>
              <a:pPr/>
              <a:t>10/15/1438</a:t>
            </a:fld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AF2404B2-A6E8-4D6E-BFB8-474CFFDDEEC6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16878009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578533-AC4A-40C2-B70F-533C36C6413A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26DCE25-805E-430A-8F23-6809AF1AE7B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24839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1374644-FF07-4494-9337-C68A168E1594}" type="slidenum">
              <a:rPr lang="en-US" smtClean="0"/>
              <a:pPr>
                <a:defRPr/>
              </a:pPr>
              <a:t>3</a:t>
            </a:fld>
            <a:endParaRPr lang="en-US" dirty="0" smtClean="0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9034322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1374644-FF07-4494-9337-C68A168E1594}" type="slidenum">
              <a:rPr lang="en-US" smtClean="0"/>
              <a:pPr>
                <a:defRPr/>
              </a:pPr>
              <a:t>4</a:t>
            </a:fld>
            <a:endParaRPr lang="en-US" dirty="0" smtClean="0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70342465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1374644-FF07-4494-9337-C68A168E1594}" type="slidenum">
              <a:rPr lang="en-US" smtClean="0"/>
              <a:pPr>
                <a:defRPr/>
              </a:pPr>
              <a:t>5</a:t>
            </a:fld>
            <a:endParaRPr lang="en-US" dirty="0" smtClean="0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95781256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1121D6F3-5DB1-490A-80F7-E4691B877827}" type="slidenum">
              <a:rPr lang="en-US" smtClean="0"/>
              <a:pPr>
                <a:defRPr/>
              </a:pPr>
              <a:t>6</a:t>
            </a:fld>
            <a:endParaRPr lang="en-US" dirty="0" smtClean="0"/>
          </a:p>
        </p:txBody>
      </p:sp>
      <p:sp>
        <p:nvSpPr>
          <p:cNvPr id="153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4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28814344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1121D6F3-5DB1-490A-80F7-E4691B877827}" type="slidenum">
              <a:rPr lang="en-US" smtClean="0"/>
              <a:pPr>
                <a:defRPr/>
              </a:pPr>
              <a:t>7</a:t>
            </a:fld>
            <a:endParaRPr lang="en-US" dirty="0" smtClean="0"/>
          </a:p>
        </p:txBody>
      </p:sp>
      <p:sp>
        <p:nvSpPr>
          <p:cNvPr id="153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4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37640528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1121D6F3-5DB1-490A-80F7-E4691B877827}" type="slidenum">
              <a:rPr lang="en-US" smtClean="0"/>
              <a:pPr>
                <a:defRPr/>
              </a:pPr>
              <a:t>8</a:t>
            </a:fld>
            <a:endParaRPr lang="en-US" dirty="0" smtClean="0"/>
          </a:p>
        </p:txBody>
      </p:sp>
      <p:sp>
        <p:nvSpPr>
          <p:cNvPr id="153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4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27838432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8BC3F7C1-086E-4E98-9EA2-BF349BFDE535}" type="slidenum">
              <a:rPr lang="en-US" smtClean="0"/>
              <a:pPr>
                <a:defRPr/>
              </a:pPr>
              <a:t>9</a:t>
            </a:fld>
            <a:endParaRPr lang="en-US" dirty="0" smtClean="0"/>
          </a:p>
        </p:txBody>
      </p:sp>
      <p:sp>
        <p:nvSpPr>
          <p:cNvPr id="235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6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20298592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8BC3F7C1-086E-4E98-9EA2-BF349BFDE535}" type="slidenum">
              <a:rPr lang="en-US" smtClean="0"/>
              <a:pPr>
                <a:defRPr/>
              </a:pPr>
              <a:t>10</a:t>
            </a:fld>
            <a:endParaRPr lang="en-US" dirty="0" smtClean="0"/>
          </a:p>
        </p:txBody>
      </p:sp>
      <p:sp>
        <p:nvSpPr>
          <p:cNvPr id="235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6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3384397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1374644-FF07-4494-9337-C68A168E1594}" type="slidenum">
              <a:rPr lang="en-US" smtClean="0"/>
              <a:pPr>
                <a:defRPr/>
              </a:pPr>
              <a:t>11</a:t>
            </a:fld>
            <a:endParaRPr lang="en-US" dirty="0" smtClean="0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8257622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  <a:alpha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815AC6-34F0-4E85-A484-AF4D9A85CC3F}" type="datetimeFigureOut">
              <a:rPr lang="en-US" smtClean="0"/>
              <a:pPr/>
              <a:t>7/9/2017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ransition spd="med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9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1.png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Relationship Id="rId5" Type="http://schemas.openxmlformats.org/officeDocument/2006/relationships/slide" Target="slide6.xml"/><Relationship Id="rId4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10.xml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5" Type="http://schemas.openxmlformats.org/officeDocument/2006/relationships/slide" Target="slide7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Relationship Id="rId5" Type="http://schemas.openxmlformats.org/officeDocument/2006/relationships/slide" Target="slide6.xml"/><Relationship Id="rId4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1.png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hyperlink" Target="&#1579;&#1576;&#1578;%20&#1575;&#1582;&#1578;&#1585;&#1575;&#1593;.docx" TargetMode="External"/><Relationship Id="rId3" Type="http://schemas.openxmlformats.org/officeDocument/2006/relationships/slide" Target="slide6.xml"/><Relationship Id="rId7" Type="http://schemas.openxmlformats.org/officeDocument/2006/relationships/hyperlink" Target="&#1605;&#1602;&#1575;&#1604;&#1607;.docx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Relationship Id="rId6" Type="http://schemas.openxmlformats.org/officeDocument/2006/relationships/hyperlink" Target="&#1591;&#1585;&#1581;%20&#1662;&#1688;&#1608;&#1607;&#1588;&#1610;.docx" TargetMode="External"/><Relationship Id="rId5" Type="http://schemas.openxmlformats.org/officeDocument/2006/relationships/slide" Target="slide8.xml"/><Relationship Id="rId4" Type="http://schemas.openxmlformats.org/officeDocument/2006/relationships/image" Target="../media/image1.png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hyperlink" Target="&#1579;&#1576;&#1578;%20&#1575;&#1582;&#1578;&#1585;&#1575;&#1593;.docx" TargetMode="External"/><Relationship Id="rId3" Type="http://schemas.openxmlformats.org/officeDocument/2006/relationships/slide" Target="slide6.xml"/><Relationship Id="rId7" Type="http://schemas.openxmlformats.org/officeDocument/2006/relationships/hyperlink" Target="&#1605;&#1602;&#1575;&#1604;&#1607;.docx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Relationship Id="rId6" Type="http://schemas.openxmlformats.org/officeDocument/2006/relationships/hyperlink" Target="&#1591;&#1585;&#1581;%20&#1662;&#1688;&#1608;&#1607;&#1588;&#1610;.docx" TargetMode="External"/><Relationship Id="rId5" Type="http://schemas.openxmlformats.org/officeDocument/2006/relationships/slide" Target="slide8.xml"/><Relationship Id="rId4" Type="http://schemas.openxmlformats.org/officeDocument/2006/relationships/image" Target="../media/image1.png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hyperlink" Target="&#1579;&#1576;&#1578;%20&#1575;&#1582;&#1578;&#1585;&#1575;&#1593;.docx" TargetMode="External"/><Relationship Id="rId3" Type="http://schemas.openxmlformats.org/officeDocument/2006/relationships/slide" Target="slide6.xml"/><Relationship Id="rId7" Type="http://schemas.openxmlformats.org/officeDocument/2006/relationships/hyperlink" Target="&#1605;&#1602;&#1575;&#1604;&#1607;.docx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Relationship Id="rId6" Type="http://schemas.openxmlformats.org/officeDocument/2006/relationships/hyperlink" Target="&#1591;&#1585;&#1581;%20&#1662;&#1688;&#1608;&#1607;&#1588;&#1610;.docx" TargetMode="External"/><Relationship Id="rId5" Type="http://schemas.openxmlformats.org/officeDocument/2006/relationships/slide" Target="slide8.xml"/><Relationship Id="rId4" Type="http://schemas.openxmlformats.org/officeDocument/2006/relationships/image" Target="../media/image1.png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52400" y="228600"/>
            <a:ext cx="8839200" cy="60928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>
              <a:lnSpc>
                <a:spcPct val="107000"/>
              </a:lnSpc>
              <a:spcAft>
                <a:spcPts val="800"/>
              </a:spcAft>
            </a:pPr>
            <a:r>
              <a:rPr lang="fa-IR" dirty="0" smtClean="0">
                <a:latin typeface="Calibri" panose="020F0502020204030204" pitchFamily="34" charset="0"/>
                <a:ea typeface="Calibri" panose="020F0502020204030204" pitchFamily="34" charset="0"/>
                <a:cs typeface="B Titr" panose="00000700000000000000" pitchFamily="2" charset="-78"/>
              </a:rPr>
              <a:t>راهنما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 rtl="1">
              <a:lnSpc>
                <a:spcPct val="200000"/>
              </a:lnSpc>
              <a:spcAft>
                <a:spcPts val="800"/>
              </a:spcAft>
            </a:pPr>
            <a:r>
              <a:rPr lang="ar-SA" dirty="0">
                <a:latin typeface="Calibri" panose="020F0502020204030204" pitchFamily="34" charset="0"/>
                <a:ea typeface="Calibri" panose="020F0502020204030204" pitchFamily="34" charset="0"/>
                <a:cs typeface="B Titr" panose="00000700000000000000" pitchFamily="2" charset="-78"/>
              </a:rPr>
              <a:t>لطفا اطلاعاتی که در این پاورپوینت خواسته شده علاوه بر پاسخ ارائه شده با هایپرلینک امکان نمایش اطلاعات (از پرسشنامه) را فراهم نمایید.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 rtl="1">
              <a:lnSpc>
                <a:spcPct val="200000"/>
              </a:lnSpc>
              <a:spcAft>
                <a:spcPts val="800"/>
              </a:spcAft>
            </a:pPr>
            <a:r>
              <a:rPr lang="ar-SA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1- این الگو برای پژوهشکده طراحی شده اس در موارد دیگر حذف و اضافات مورد نیاز انجام شود.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 rtl="1">
              <a:lnSpc>
                <a:spcPct val="200000"/>
              </a:lnSpc>
              <a:spcAft>
                <a:spcPts val="800"/>
              </a:spcAft>
            </a:pPr>
            <a:r>
              <a:rPr lang="ar-SA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2- رنگ زرد توضیحات راهنما هستند. لطفا این توضیحات را در حین تکمیل پاورپوینت حذف نمایید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 rtl="1">
              <a:lnSpc>
                <a:spcPct val="200000"/>
              </a:lnSpc>
              <a:spcAft>
                <a:spcPts val="800"/>
              </a:spcAft>
            </a:pPr>
            <a:r>
              <a:rPr lang="ar-SA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3- </a:t>
            </a:r>
            <a:r>
              <a:rPr lang="fa-IR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شماره تلفنهای درج شده در پرسشنامه پاسخگوي سوالات شما مي باشند.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 rtl="1">
              <a:lnSpc>
                <a:spcPct val="200000"/>
              </a:lnSpc>
              <a:spcAft>
                <a:spcPts val="800"/>
              </a:spcAft>
            </a:pPr>
            <a:r>
              <a:rPr lang="fa-IR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4 بر روی اسم پژوهشگر، رزومه کامل فرد لینک داده شود.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 rtl="1">
              <a:lnSpc>
                <a:spcPct val="200000"/>
              </a:lnSpc>
              <a:spcAft>
                <a:spcPts val="800"/>
              </a:spcAft>
            </a:pPr>
            <a:r>
              <a:rPr lang="fa-IR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5- در جدولی که جلوی اسم پژوهشگران فعالیتهای پژوهشی به تفکیک خواسته شده </a:t>
            </a:r>
            <a:r>
              <a:rPr lang="fa-IR" b="1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فقط</a:t>
            </a:r>
            <a:r>
              <a:rPr lang="fa-IR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 قسمت </a:t>
            </a:r>
            <a:r>
              <a:rPr lang="fa-IR" b="1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مورد اشاره</a:t>
            </a:r>
            <a:r>
              <a:rPr lang="fa-IR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 </a:t>
            </a:r>
            <a:r>
              <a:rPr lang="fa-IR" b="1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رزومه پژوهشگر</a:t>
            </a:r>
            <a:r>
              <a:rPr lang="fa-IR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 تهیه و لینک داده شود.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 rtl="1">
              <a:lnSpc>
                <a:spcPct val="200000"/>
              </a:lnSpc>
              <a:spcAft>
                <a:spcPts val="800"/>
              </a:spcAft>
            </a:pPr>
            <a:r>
              <a:rPr lang="fa-IR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6- بر روی عملکرد </a:t>
            </a:r>
            <a:r>
              <a:rPr lang="fa-IR" b="1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گروهها</a:t>
            </a:r>
            <a:r>
              <a:rPr lang="fa-IR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 و </a:t>
            </a:r>
            <a:r>
              <a:rPr lang="fa-IR" b="1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کل واحد،</a:t>
            </a:r>
            <a:r>
              <a:rPr lang="fa-IR" dirty="0">
                <a:latin typeface="Calibri" panose="020F0502020204030204" pitchFamily="34" charset="0"/>
                <a:ea typeface="Calibri" panose="020F0502020204030204" pitchFamily="34" charset="0"/>
                <a:cs typeface="B Nazanin" panose="00000400000000000000" pitchFamily="2" charset="-78"/>
              </a:rPr>
              <a:t> آن قسمت از پرسشنامه که حاوی اطلاعات درخواستی است گزیده و هایپرلینک شود.</a:t>
            </a:r>
            <a:endParaRPr lang="en-US" dirty="0">
              <a:effectLst/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8050882"/>
      </p:ext>
    </p:extLst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3200400" y="228600"/>
            <a:ext cx="266700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rtl="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a-IR" sz="30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latin typeface="+mj-lt"/>
                <a:ea typeface="+mj-ea"/>
                <a:cs typeface="B Nazanin" pitchFamily="2" charset="-78"/>
              </a:rPr>
              <a:t>فضا و امکانات </a:t>
            </a:r>
            <a:endParaRPr lang="en-US" sz="30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solidFill>
                <a:schemeClr val="accent5">
                  <a:lumMod val="60000"/>
                  <a:lumOff val="40000"/>
                </a:schemeClr>
              </a:solidFill>
              <a:latin typeface="+mj-lt"/>
              <a:ea typeface="+mj-ea"/>
              <a:cs typeface="B Nazanin" pitchFamily="2" charset="-78"/>
            </a:endParaRPr>
          </a:p>
        </p:txBody>
      </p:sp>
      <p:pic>
        <p:nvPicPr>
          <p:cNvPr id="11272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305800" y="6096000"/>
            <a:ext cx="762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2627874"/>
              </p:ext>
            </p:extLst>
          </p:nvPr>
        </p:nvGraphicFramePr>
        <p:xfrm>
          <a:off x="304796" y="1447800"/>
          <a:ext cx="8610604" cy="3505200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1501141"/>
                <a:gridCol w="944880"/>
                <a:gridCol w="2377440"/>
                <a:gridCol w="906780"/>
                <a:gridCol w="2020514"/>
                <a:gridCol w="859849"/>
              </a:tblGrid>
              <a:tr h="654711">
                <a:tc grid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فضای فیزیکی (متراژ)</a:t>
                      </a: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>
                          <a:latin typeface="Times New Roman"/>
                          <a:ea typeface="Times New Roman"/>
                          <a:cs typeface="B Nazanin"/>
                        </a:rPr>
                        <a:t>امکانات</a:t>
                      </a:r>
                      <a:endParaRPr lang="en-US" sz="17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572286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700" b="1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کل مساحت زیربنا</a:t>
                      </a:r>
                      <a:endParaRPr lang="en-US" sz="17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کتب فارسی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کتب غیر فارسی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</a:tr>
              <a:tr h="683461"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kern="1200" dirty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کتابخانه</a:t>
                      </a:r>
                      <a:endParaRPr lang="en-US" sz="17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عناوین مجلات فارسی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عناوین مجلات غیر فارسی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</a:tr>
              <a:tr h="911281"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kern="1200" dirty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آزمایشگاه</a:t>
                      </a:r>
                      <a:endParaRPr lang="en-US" sz="17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آزمایشگاه‌ها در زمینه فعالیت گروه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اشتراک بانک­های اطلاعاتی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</a:tr>
              <a:tr h="683461"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kern="1200" dirty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کارگاه</a:t>
                      </a:r>
                      <a:endParaRPr lang="en-US" sz="17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کارگاه‌ها در زمینه فعالیت گروه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fa-IR" sz="1700" b="1" dirty="0" smtClean="0">
                          <a:latin typeface="Times New Roman"/>
                          <a:ea typeface="Times New Roman"/>
                          <a:cs typeface="B Nazanin"/>
                        </a:rPr>
                        <a:t>تعداد كامپيوتر</a:t>
                      </a:r>
                      <a:endParaRPr lang="ar-SA" sz="1700" b="1" dirty="0"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ar-SA" sz="1700" dirty="0"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5645288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دانشگاه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  <p:pic>
        <p:nvPicPr>
          <p:cNvPr id="410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305800" y="5943600"/>
            <a:ext cx="762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4" name="Left Arrow 33">
            <a:hlinkClick r:id="rId5" action="ppaction://hlinksldjump"/>
          </p:cNvPr>
          <p:cNvSpPr/>
          <p:nvPr/>
        </p:nvSpPr>
        <p:spPr>
          <a:xfrm>
            <a:off x="76200" y="6096000"/>
            <a:ext cx="685800" cy="68580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685800" y="685800"/>
            <a:ext cx="8305799" cy="5770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en-US" dirty="0">
                <a:solidFill>
                  <a:srgbClr val="1D1DFF"/>
                </a:solidFill>
                <a:cs typeface="B Nazanin" pitchFamily="2" charset="-78"/>
              </a:rPr>
              <a:t>Business </a:t>
            </a:r>
            <a:r>
              <a:rPr lang="en-US" dirty="0" smtClean="0">
                <a:solidFill>
                  <a:srgbClr val="1D1DFF"/>
                </a:solidFill>
                <a:cs typeface="B Nazanin" pitchFamily="2" charset="-78"/>
              </a:rPr>
              <a:t>model</a:t>
            </a:r>
            <a:endParaRPr lang="fa-IR" dirty="0" smtClean="0">
              <a:solidFill>
                <a:srgbClr val="1D1DFF"/>
              </a:solidFill>
              <a:cs typeface="B Nazanin" pitchFamily="2" charset="-78"/>
            </a:endParaRP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1693282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دانشگاه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5422478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0" y="0"/>
            <a:ext cx="2362200" cy="533400"/>
          </a:xfrm>
        </p:spPr>
        <p:txBody>
          <a:bodyPr>
            <a:normAutofit fontScale="90000"/>
          </a:bodyPr>
          <a:lstStyle/>
          <a:p>
            <a:pPr rtl="1"/>
            <a:r>
              <a:rPr lang="fa-IR" sz="32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مشخصات کلی:</a:t>
            </a:r>
            <a:endParaRPr lang="fa-IR" sz="3200" dirty="0" smtClean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solidFill>
                <a:srgbClr val="1D1DFF"/>
              </a:solidFill>
              <a:cs typeface="B Nazanin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457200"/>
            <a:ext cx="8991600" cy="6019800"/>
          </a:xfrm>
        </p:spPr>
        <p:txBody>
          <a:bodyPr>
            <a:noAutofit/>
          </a:bodyPr>
          <a:lstStyle/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نوع درخواست:		تاريخ 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اخذ موافقت اصولي: 		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	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وابسته به دانشگاه: 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عنوان واحد پژوهشي: 	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	</a:t>
            </a:r>
            <a:endParaRPr lang="fa-IR" sz="1600" b="1" dirty="0" smtClean="0">
              <a:solidFill>
                <a:srgbClr val="1D1DFF"/>
              </a:solidFill>
              <a:cs typeface="B Nazanin" pitchFamily="2" charset="-78"/>
            </a:endParaRP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گروه هاي پژوهشي مصوب: </a:t>
            </a:r>
            <a:r>
              <a:rPr lang="fa-IR" sz="1200" b="1" dirty="0">
                <a:solidFill>
                  <a:srgbClr val="FFFF00"/>
                </a:solidFill>
                <a:cs typeface="B Nazanin" pitchFamily="2" charset="-78"/>
              </a:rPr>
              <a:t>(عناوين گروههاي درخواستي اينجا عنوان و به اسلايد مرتبط لينك شود.)</a:t>
            </a:r>
            <a:r>
              <a:rPr lang="fa-IR" sz="1600" b="1" dirty="0" smtClean="0">
                <a:solidFill>
                  <a:srgbClr val="FFFF00"/>
                </a:solidFill>
                <a:cs typeface="B Nazanin" pitchFamily="2" charset="-78"/>
              </a:rPr>
              <a:t>	</a:t>
            </a:r>
          </a:p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  <a:hlinkClick r:id="rId2" action="ppaction://hlinksldjump"/>
              </a:rPr>
              <a:t>زمينه فعاليت: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 </a:t>
            </a:r>
            <a:r>
              <a:rPr lang="fa-IR" sz="1200" b="1" dirty="0">
                <a:solidFill>
                  <a:srgbClr val="FFFF00"/>
                </a:solidFill>
                <a:cs typeface="B Nazanin" pitchFamily="2" charset="-78"/>
              </a:rPr>
              <a:t>(در اين قسمت زمينه فعاليت يا اهداف كلي واحد  يا برنامه و اقدامات مورد نظر براي رسيدن به هدف و انجام مأموريت هاي كل واحد به اسلايد مربوطه لينك شود. لطفا موارد مطروحه در اين قسمت كمتر از 10 مورد باشد.)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cs typeface="B Nazanin" pitchFamily="2" charset="-78"/>
              </a:rPr>
              <a:t>اعضاء:   ؟  نفر </a:t>
            </a:r>
            <a:r>
              <a:rPr lang="fa-IR" sz="1100" b="1" dirty="0">
                <a:solidFill>
                  <a:srgbClr val="FFFF00"/>
                </a:solidFill>
                <a:cs typeface="B Nazanin" pitchFamily="2" charset="-78"/>
              </a:rPr>
              <a:t>(به اسلايد مرتبط لينك شود)</a:t>
            </a:r>
            <a:r>
              <a:rPr lang="fa-IR" sz="1600" b="1" dirty="0" smtClean="0">
                <a:cs typeface="B Nazanin" pitchFamily="2" charset="-78"/>
              </a:rPr>
              <a:t>				رئيس واحد:</a:t>
            </a:r>
            <a:r>
              <a:rPr lang="fa-IR" sz="1600" b="1" dirty="0">
                <a:cs typeface="B Nazanin" pitchFamily="2" charset="-78"/>
              </a:rPr>
              <a:t> </a:t>
            </a:r>
            <a:r>
              <a:rPr lang="fa-IR" sz="1200" b="1" dirty="0" smtClean="0">
                <a:solidFill>
                  <a:srgbClr val="FFFF00"/>
                </a:solidFill>
                <a:cs typeface="B Nazanin" pitchFamily="2" charset="-78"/>
              </a:rPr>
              <a:t>(رزومه فرد لينك داده </a:t>
            </a:r>
            <a:r>
              <a:rPr lang="fa-IR" sz="1200" b="1" dirty="0">
                <a:solidFill>
                  <a:srgbClr val="FFFF00"/>
                </a:solidFill>
                <a:cs typeface="B Nazanin" pitchFamily="2" charset="-78"/>
              </a:rPr>
              <a:t>شود</a:t>
            </a:r>
            <a:r>
              <a:rPr lang="fa-IR" sz="1200" b="1" dirty="0" smtClean="0">
                <a:solidFill>
                  <a:srgbClr val="FFFF00"/>
                </a:solidFill>
                <a:cs typeface="B Nazanin" pitchFamily="2" charset="-78"/>
              </a:rPr>
              <a:t>)</a:t>
            </a:r>
            <a:endParaRPr lang="fa-IR" sz="1600" b="1" dirty="0" smtClean="0">
              <a:cs typeface="B Nazanin" pitchFamily="2" charset="-78"/>
            </a:endParaRP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cs typeface="B Nazanin" pitchFamily="2" charset="-78"/>
              </a:rPr>
              <a:t>تجهيزات، امكانات و فضاي كالبدي موجود: </a:t>
            </a:r>
            <a:r>
              <a:rPr lang="fa-IR" sz="1100" b="1" dirty="0">
                <a:solidFill>
                  <a:srgbClr val="FFFF00"/>
                </a:solidFill>
                <a:cs typeface="B Nazanin" pitchFamily="2" charset="-78"/>
              </a:rPr>
              <a:t>(به اسلايد مرتبط لينك شود)</a:t>
            </a:r>
            <a:r>
              <a:rPr lang="fa-IR" sz="2400" b="1" dirty="0">
                <a:cs typeface="B Nazanin" pitchFamily="2" charset="-78"/>
              </a:rPr>
              <a:t>	</a:t>
            </a:r>
            <a:r>
              <a:rPr lang="fa-IR" sz="1600" b="1" dirty="0" smtClean="0">
                <a:cs typeface="B Nazanin" pitchFamily="2" charset="-78"/>
              </a:rPr>
              <a:t>پرسشنامه عملكرد: </a:t>
            </a:r>
            <a:r>
              <a:rPr lang="fa-IR" sz="1200" b="1" dirty="0">
                <a:solidFill>
                  <a:srgbClr val="FFFF00"/>
                </a:solidFill>
                <a:cs typeface="B Nazanin" pitchFamily="2" charset="-78"/>
              </a:rPr>
              <a:t>(لينك شود)</a:t>
            </a:r>
          </a:p>
          <a:p>
            <a:pPr algn="r" rtl="1">
              <a:spcBef>
                <a:spcPts val="0"/>
              </a:spcBef>
              <a:buFont typeface="Wingdings" pitchFamily="2" charset="2"/>
              <a:buChar char="v"/>
            </a:pPr>
            <a:endParaRPr lang="fa-IR" sz="900" b="1" dirty="0" smtClean="0">
              <a:solidFill>
                <a:srgbClr val="1D1DFF"/>
              </a:solidFill>
              <a:cs typeface="B Nazanin" pitchFamily="2" charset="-78"/>
              <a:hlinkClick r:id="rId3" action="ppaction://hlinksldjump"/>
            </a:endParaRPr>
          </a:p>
          <a:p>
            <a:pPr algn="r" rtl="1">
              <a:spcBef>
                <a:spcPts val="0"/>
              </a:spcBef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CC0066"/>
                </a:solidFill>
                <a:cs typeface="B Nazanin" pitchFamily="2" charset="-78"/>
                <a:hlinkClick r:id="rId3" action="ppaction://hlinksldjump"/>
              </a:rPr>
              <a:t>عملكرد كل پژوهشگران واحد پژوهشي:</a:t>
            </a:r>
            <a:endParaRPr lang="fa-IR" sz="1600" b="1" dirty="0" smtClean="0">
              <a:solidFill>
                <a:srgbClr val="CC0066"/>
              </a:solidFill>
              <a:cs typeface="B Nazanin" pitchFamily="2" charset="-78"/>
            </a:endParaRPr>
          </a:p>
          <a:p>
            <a:pPr algn="r" rtl="1">
              <a:spcBef>
                <a:spcPts val="0"/>
              </a:spcBef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كل طرح ها: </a:t>
            </a:r>
            <a:r>
              <a:rPr lang="fa-IR" sz="1000" b="1" dirty="0" smtClean="0">
                <a:solidFill>
                  <a:srgbClr val="FFFF00"/>
                </a:solidFill>
                <a:cs typeface="B Nazanin" pitchFamily="2" charset="-78"/>
              </a:rPr>
              <a:t>ي مرتبط با عنوان واحد پژوهشي كه </a:t>
            </a:r>
            <a:r>
              <a:rPr lang="fa-IR" sz="1000" b="1" dirty="0">
                <a:solidFill>
                  <a:srgbClr val="FFFF00"/>
                </a:solidFill>
                <a:cs typeface="B Nazanin" pitchFamily="2" charset="-78"/>
              </a:rPr>
              <a:t> </a:t>
            </a:r>
            <a:r>
              <a:rPr lang="fa-IR" sz="1000" b="1" dirty="0" smtClean="0">
                <a:solidFill>
                  <a:srgbClr val="FFFF00"/>
                </a:solidFill>
                <a:cs typeface="B Nazanin" pitchFamily="2" charset="-78"/>
              </a:rPr>
              <a:t>كل واحد در دوران موافقت اصولي به انجام رسانده است در يك فايل تهيه و به عدد نوشته شده در اين قسمت لينك داده شود.</a:t>
            </a:r>
            <a:endParaRPr lang="fa-IR" sz="1050" b="1" dirty="0" smtClean="0">
              <a:solidFill>
                <a:srgbClr val="FFFF00"/>
              </a:solidFill>
              <a:cs typeface="B Nazanin" pitchFamily="2" charset="-78"/>
            </a:endParaRPr>
          </a:p>
          <a:p>
            <a:pPr algn="r" rtl="1">
              <a:spcBef>
                <a:spcPts val="0"/>
              </a:spcBef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كل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مقالات: </a:t>
            </a:r>
            <a:r>
              <a:rPr lang="fa-IR" sz="1000" b="1" dirty="0">
                <a:solidFill>
                  <a:srgbClr val="FFFF00"/>
                </a:solidFill>
                <a:cs typeface="B Nazanin" pitchFamily="2" charset="-78"/>
              </a:rPr>
              <a:t>مرتبط با عنوان واحد پژوهشي كه كل واحد در دوران موافقت اصولي به انجام رسانده است در يك فايل تهيه و به عدد نوشته شده در اين قسمت لينك داده شود.</a:t>
            </a:r>
          </a:p>
          <a:p>
            <a:pPr algn="r" rtl="1">
              <a:spcBef>
                <a:spcPts val="0"/>
              </a:spcBef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كتاب ها: </a:t>
            </a:r>
            <a:r>
              <a:rPr lang="fa-IR" sz="1000" b="1" dirty="0">
                <a:solidFill>
                  <a:srgbClr val="FFFF00"/>
                </a:solidFill>
                <a:cs typeface="B Nazanin" pitchFamily="2" charset="-78"/>
              </a:rPr>
              <a:t>ي مرتبط با عنوان واحد پژوهشي كه كل واحد در دوران موافقت اصولي به انجام رسانده است در يك فايل تهيه و به عدد نوشته شده در اين قسمت لينك داده شود.</a:t>
            </a:r>
          </a:p>
          <a:p>
            <a:pPr algn="r" rtl="1">
              <a:spcBef>
                <a:spcPts val="0"/>
              </a:spcBef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ثبت اختراع: </a:t>
            </a:r>
            <a:r>
              <a:rPr lang="fa-IR" sz="1000" b="1" dirty="0">
                <a:solidFill>
                  <a:srgbClr val="FFFF00"/>
                </a:solidFill>
                <a:cs typeface="B Nazanin" pitchFamily="2" charset="-78"/>
              </a:rPr>
              <a:t>هاي مرتبط با عنوان واحد پژوهشي كه كل واحد در دوران موافقت اصولي به انجام رسانده است در يك فايل تهيه و به عدد نوشته شده در اين قسمت لينك داده شود.</a:t>
            </a:r>
          </a:p>
          <a:p>
            <a:pPr algn="r" rtl="1">
              <a:spcBef>
                <a:spcPts val="0"/>
              </a:spcBef>
              <a:buFont typeface="Wingdings" pitchFamily="2" charset="2"/>
              <a:buChar char="v"/>
            </a:pPr>
            <a:endParaRPr lang="fa-IR" sz="1600" b="1" dirty="0" smtClean="0">
              <a:solidFill>
                <a:srgbClr val="FFFF00"/>
              </a:solidFill>
              <a:cs typeface="B Nazanin" pitchFamily="2" charset="-78"/>
            </a:endParaRPr>
          </a:p>
          <a:p>
            <a:pPr algn="r" rtl="1">
              <a:spcBef>
                <a:spcPts val="0"/>
              </a:spcBef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نشاني:</a:t>
            </a:r>
            <a:endParaRPr lang="fa-IR" sz="1600" b="1" dirty="0">
              <a:solidFill>
                <a:srgbClr val="FFFF00"/>
              </a:solidFill>
              <a:cs typeface="B Nazanin" pitchFamily="2" charset="-78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743200" y="6477000"/>
            <a:ext cx="3581400" cy="381000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rtl="1"/>
            <a:r>
              <a:rPr lang="fa-IR" b="1" dirty="0">
                <a:solidFill>
                  <a:schemeClr val="bg1"/>
                </a:solidFill>
                <a:cs typeface="B Titr" pitchFamily="2" charset="-78"/>
              </a:rPr>
              <a:t>نام واحد پژوهشی</a:t>
            </a:r>
            <a:endParaRPr lang="en-US" b="1" dirty="0">
              <a:solidFill>
                <a:schemeClr val="bg1"/>
              </a:solidFill>
              <a:cs typeface="B Titr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532840043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  <p:pic>
        <p:nvPicPr>
          <p:cNvPr id="410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305800" y="5943600"/>
            <a:ext cx="762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4" name="Left Arrow 33">
            <a:hlinkClick r:id="rId5" action="ppaction://hlinksldjump"/>
          </p:cNvPr>
          <p:cNvSpPr/>
          <p:nvPr/>
        </p:nvSpPr>
        <p:spPr>
          <a:xfrm>
            <a:off x="76200" y="6096000"/>
            <a:ext cx="685800" cy="68580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52400" y="381000"/>
            <a:ext cx="88392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fa-IR" sz="32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latin typeface="+mj-lt"/>
                <a:ea typeface="+mj-ea"/>
                <a:cs typeface="B Nazanin" pitchFamily="2" charset="-78"/>
              </a:rPr>
              <a:t>ضرورت تشكيل متناسب با نياز كشور، منطقه و </a:t>
            </a:r>
            <a:r>
              <a:rPr lang="fa-IR" sz="32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latin typeface="+mj-lt"/>
                <a:ea typeface="+mj-ea"/>
                <a:cs typeface="B Nazanin" pitchFamily="2" charset="-78"/>
              </a:rPr>
              <a:t>دنيا</a:t>
            </a:r>
          </a:p>
          <a:p>
            <a:pPr algn="ctr" rtl="1">
              <a:defRPr/>
            </a:pPr>
            <a:r>
              <a:rPr lang="fa-IR" sz="1600" b="1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(كاملا خلاصه)</a:t>
            </a:r>
          </a:p>
        </p:txBody>
      </p:sp>
      <p:sp>
        <p:nvSpPr>
          <p:cNvPr id="3" name="Rectangle 2"/>
          <p:cNvSpPr/>
          <p:nvPr/>
        </p:nvSpPr>
        <p:spPr>
          <a:xfrm>
            <a:off x="533400" y="1371600"/>
            <a:ext cx="8305799" cy="34086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1.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2.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3.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4.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5.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7795032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33528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دانشگاه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7695816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  <p:pic>
        <p:nvPicPr>
          <p:cNvPr id="410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305800" y="5943600"/>
            <a:ext cx="762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4" name="Left Arrow 33">
            <a:hlinkClick r:id="rId5" action="ppaction://hlinksldjump"/>
          </p:cNvPr>
          <p:cNvSpPr/>
          <p:nvPr/>
        </p:nvSpPr>
        <p:spPr>
          <a:xfrm>
            <a:off x="76200" y="6096000"/>
            <a:ext cx="685800" cy="68580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381000" y="381000"/>
            <a:ext cx="84582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fa-IR" sz="32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زمينه فعالیت: </a:t>
            </a:r>
            <a:r>
              <a:rPr lang="fa-IR" sz="1600" b="1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(در اين قسمت زمينه </a:t>
            </a:r>
            <a:r>
              <a:rPr lang="fa-IR" sz="16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فعاليت </a:t>
            </a:r>
            <a:r>
              <a:rPr lang="fa-IR" sz="1600" b="1" u="sng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يا</a:t>
            </a:r>
            <a:r>
              <a:rPr lang="fa-IR" sz="16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 </a:t>
            </a:r>
            <a:r>
              <a:rPr lang="fa-IR" sz="1600" b="1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اهداف كلي </a:t>
            </a:r>
            <a:r>
              <a:rPr lang="fa-IR" sz="16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واحد  </a:t>
            </a:r>
            <a:r>
              <a:rPr lang="fa-IR" sz="1600" b="1" u="sng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يا</a:t>
            </a:r>
            <a:r>
              <a:rPr lang="fa-IR" sz="1600" b="1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 برنامه و اقدامات مورد نظر براي رسيدن به هدف و انجام مأموريت </a:t>
            </a:r>
            <a:r>
              <a:rPr lang="fa-IR" sz="16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هاي </a:t>
            </a:r>
            <a:r>
              <a:rPr lang="fa-IR" sz="1600" b="1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كل واحد درج </a:t>
            </a:r>
            <a:r>
              <a:rPr lang="fa-IR" sz="16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شود. لطفا موارد مطروحه در اين قسمت كمتر از 10 مورد باشد.)</a:t>
            </a:r>
            <a:endParaRPr lang="fa-IR" sz="1600" b="1" dirty="0">
              <a:solidFill>
                <a:srgbClr val="FFFF00"/>
              </a:solidFill>
              <a:latin typeface="Times New Roman"/>
              <a:ea typeface="Times New Roman"/>
              <a:cs typeface="B Nazanin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33400" y="1371600"/>
            <a:ext cx="8305799" cy="34086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1.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2.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3.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4.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5.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4449682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دانشگاه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  <p:pic>
        <p:nvPicPr>
          <p:cNvPr id="410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305800" y="5943600"/>
            <a:ext cx="762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4" name="Left Arrow 33">
            <a:hlinkClick r:id="rId3" action="ppaction://hlinksldjump"/>
          </p:cNvPr>
          <p:cNvSpPr/>
          <p:nvPr/>
        </p:nvSpPr>
        <p:spPr>
          <a:xfrm>
            <a:off x="76200" y="6096000"/>
            <a:ext cx="685800" cy="68580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76200" y="381000"/>
            <a:ext cx="8991600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fa-IR" sz="32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موضوع فعالیت هريك از گروههاي پژوهشي: </a:t>
            </a:r>
          </a:p>
          <a:p>
            <a:pPr algn="ctr" rtl="1">
              <a:defRPr/>
            </a:pPr>
            <a:r>
              <a:rPr lang="fa-IR" sz="16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(</a:t>
            </a:r>
            <a:r>
              <a:rPr lang="fa-IR" sz="1600" b="1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در اين قسمت زمينه فعاليت </a:t>
            </a:r>
            <a:r>
              <a:rPr lang="fa-IR" sz="1600" b="1" u="sng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يا</a:t>
            </a:r>
            <a:r>
              <a:rPr lang="fa-IR" sz="1600" b="1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 اهداف </a:t>
            </a:r>
            <a:r>
              <a:rPr lang="fa-IR" sz="1600" b="1" u="sng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يا</a:t>
            </a:r>
            <a:r>
              <a:rPr lang="fa-IR" sz="16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 </a:t>
            </a:r>
            <a:r>
              <a:rPr lang="fa-IR" sz="1600" b="1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برنامه و اقدامات مورد نظر براي رسيدن به هدف و انجام مأموريت هاي </a:t>
            </a:r>
            <a:r>
              <a:rPr lang="fa-IR" sz="1600" b="1" u="sng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هريك از گروهها به تفكيك </a:t>
            </a:r>
            <a:r>
              <a:rPr lang="fa-IR" sz="16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درج </a:t>
            </a:r>
            <a:r>
              <a:rPr lang="fa-IR" sz="1600" b="1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شود. لطفا موارد مطروحه در اين قسمت كمتر از </a:t>
            </a:r>
            <a:r>
              <a:rPr lang="fa-IR" sz="16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بيش از 5 </a:t>
            </a:r>
            <a:r>
              <a:rPr lang="fa-IR" sz="1600" b="1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مورد </a:t>
            </a:r>
            <a:r>
              <a:rPr lang="fa-IR" sz="16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نباشد.)</a:t>
            </a:r>
            <a:endParaRPr lang="fa-IR" sz="1600" b="1" dirty="0">
              <a:solidFill>
                <a:srgbClr val="FFFF00"/>
              </a:solidFill>
              <a:latin typeface="Times New Roman"/>
              <a:ea typeface="Times New Roman"/>
              <a:cs typeface="B Nazanin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33400" y="1371600"/>
            <a:ext cx="8305799" cy="34086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1.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2.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3.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4.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5.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5757581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دانشگاه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953598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l" rtl="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>
              <a:ln w="10541" cmpd="sng">
                <a:solidFill>
                  <a:srgbClr val="7D7D7D">
                    <a:tint val="100000"/>
                    <a:shade val="100000"/>
                    <a:satMod val="110000"/>
                  </a:srgbClr>
                </a:solidFill>
                <a:prstDash val="solid"/>
              </a:ln>
              <a:gradFill>
                <a:gsLst>
                  <a:gs pos="0">
                    <a:srgbClr val="FFFFFF">
                      <a:tint val="40000"/>
                      <a:satMod val="250000"/>
                    </a:srgbClr>
                  </a:gs>
                  <a:gs pos="9000">
                    <a:srgbClr val="FFFFFF">
                      <a:tint val="52000"/>
                      <a:satMod val="300000"/>
                    </a:srgbClr>
                  </a:gs>
                  <a:gs pos="50000">
                    <a:srgbClr val="FFFFFF">
                      <a:shade val="20000"/>
                      <a:satMod val="300000"/>
                    </a:srgbClr>
                  </a:gs>
                  <a:gs pos="79000">
                    <a:srgbClr val="FFFFFF">
                      <a:tint val="52000"/>
                      <a:satMod val="300000"/>
                    </a:srgbClr>
                  </a:gs>
                  <a:gs pos="100000">
                    <a:srgbClr val="FFFFFF">
                      <a:tint val="40000"/>
                      <a:satMod val="250000"/>
                    </a:srgbClr>
                  </a:gs>
                </a:gsLst>
                <a:lin ang="5400000"/>
              </a:gradFill>
              <a:cs typeface="Titr" pitchFamily="2" charset="-78"/>
            </a:endParaRPr>
          </a:p>
        </p:txBody>
      </p:sp>
      <p:pic>
        <p:nvPicPr>
          <p:cNvPr id="307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534400" y="6359769"/>
            <a:ext cx="4953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Left Arrow 5">
            <a:hlinkClick r:id="rId5" action="ppaction://hlinksldjump"/>
          </p:cNvPr>
          <p:cNvSpPr/>
          <p:nvPr/>
        </p:nvSpPr>
        <p:spPr>
          <a:xfrm>
            <a:off x="76200" y="6400800"/>
            <a:ext cx="685800" cy="438150"/>
          </a:xfrm>
          <a:prstGeom prst="leftArrow">
            <a:avLst>
              <a:gd name="adj1" fmla="val 50000"/>
              <a:gd name="adj2" fmla="val 50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133350" y="4489332"/>
            <a:ext cx="88773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 rtl="1">
              <a:defRPr/>
            </a:pPr>
            <a:r>
              <a:rPr lang="fa-IR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rgbClr val="FF0000"/>
                </a:solidFill>
                <a:cs typeface="B Nazanin" pitchFamily="2" charset="-78"/>
              </a:rPr>
              <a:t>عملكرد گروه پس از اخذ موافقت اصولي:</a:t>
            </a:r>
          </a:p>
        </p:txBody>
      </p:sp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9387605"/>
              </p:ext>
            </p:extLst>
          </p:nvPr>
        </p:nvGraphicFramePr>
        <p:xfrm>
          <a:off x="380999" y="990600"/>
          <a:ext cx="8589724" cy="3307081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1299779"/>
                <a:gridCol w="729380"/>
                <a:gridCol w="1324831"/>
                <a:gridCol w="564087"/>
                <a:gridCol w="757855"/>
                <a:gridCol w="859929"/>
                <a:gridCol w="732692"/>
                <a:gridCol w="785446"/>
                <a:gridCol w="1535725"/>
              </a:tblGrid>
              <a:tr h="533401"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نام و نام خانوادگی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مدرک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رشته و گرایش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رتبه علمي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نحوه همكاري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فعاليتهاي مرتبط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4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محل </a:t>
                      </a:r>
                      <a:r>
                        <a:rPr lang="fa-IR" sz="14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خدمت</a:t>
                      </a:r>
                      <a:r>
                        <a:rPr lang="fa-IR" sz="1400" b="1" baseline="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 فعلي</a:t>
                      </a:r>
                      <a:endParaRPr lang="en-US" sz="14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05259"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6" action="ppaction://hlinkfile"/>
                        </a:rPr>
                        <a:t>طرح پژوهشي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7" action="ppaction://hlinkfile"/>
                        </a:rPr>
                        <a:t>مقاله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8" action="ppaction://hlinkfile"/>
                        </a:rPr>
                        <a:t>دستاورد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6" action="ppaction://hlinkfile"/>
                        </a:rPr>
                        <a:t>پژوهشگر شاخص</a:t>
                      </a:r>
                    </a:p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كل رزومه فرد روي اسم پژوهشگر هايپرلينك شود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1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مدرك تحصيلي ،</a:t>
                      </a:r>
                      <a:r>
                        <a:rPr lang="fa-IR" sz="1100" b="0" kern="1200" baseline="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 </a:t>
                      </a:r>
                      <a:r>
                        <a:rPr lang="fa-IR" sz="11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حكم استخدامي و حكم 50% اينجا</a:t>
                      </a:r>
                      <a:r>
                        <a:rPr lang="fa-IR" sz="1100" b="0" kern="1200" baseline="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  هايپرلينك شود</a:t>
                      </a:r>
                      <a:endParaRPr lang="en-US" sz="11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r>
                        <a:rPr lang="fa-IR" sz="1600" b="1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هايپرلينك ندارد</a:t>
                      </a:r>
                      <a:endParaRPr lang="en-US" sz="1600" b="1" kern="1200" dirty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800" b="1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هايپرلينك ندارد</a:t>
                      </a:r>
                      <a:endParaRPr lang="en-US" sz="800" b="1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800" b="1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هايپرلينك ندارد</a:t>
                      </a:r>
                      <a:endParaRPr lang="en-US" sz="800" b="1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فقط طرحهاي پژوهشي رزومه در اين قسمت هايپرلينك شود</a:t>
                      </a:r>
                      <a:endParaRPr lang="en-US" sz="1200" b="0" kern="1200" dirty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فقط مقالات رزومه در اين قسمت هايپرلينك شود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فقط</a:t>
                      </a:r>
                      <a:r>
                        <a:rPr lang="fa-IR" sz="1200" b="0" kern="1200" baseline="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 </a:t>
                      </a: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ثبت اختراعات، كتب</a:t>
                      </a:r>
                      <a:r>
                        <a:rPr lang="fa-IR" sz="1200" b="0" kern="1200" baseline="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 و</a:t>
                      </a: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 جوايز</a:t>
                      </a:r>
                      <a:r>
                        <a:rPr lang="fa-IR" sz="1200" b="0" kern="1200" baseline="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 </a:t>
                      </a: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رزومه در اين قسمت هايپرلينك شود</a:t>
                      </a:r>
                      <a:endParaRPr lang="en-US" sz="1200" b="0" kern="1200" dirty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b="1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هايپرلينك ندارد</a:t>
                      </a: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7620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«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896278"/>
              </p:ext>
            </p:extLst>
          </p:nvPr>
        </p:nvGraphicFramePr>
        <p:xfrm>
          <a:off x="1629508" y="640080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دانشگاه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  <p:sp>
        <p:nvSpPr>
          <p:cNvPr id="14" name="Rectangle 13"/>
          <p:cNvSpPr/>
          <p:nvPr/>
        </p:nvSpPr>
        <p:spPr>
          <a:xfrm>
            <a:off x="372208" y="533400"/>
            <a:ext cx="8575431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fa-IR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زمينه فعاليت</a:t>
            </a:r>
            <a:r>
              <a:rPr lang="en-US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 </a:t>
            </a:r>
            <a:r>
              <a:rPr lang="fa-IR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 </a:t>
            </a:r>
            <a:r>
              <a:rPr lang="fa-IR" sz="1400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(زمينه فعاليت، اهداف كلي</a:t>
            </a:r>
            <a:r>
              <a:rPr lang="fa-IR" sz="14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 </a:t>
            </a:r>
            <a:r>
              <a:rPr lang="fa-IR" sz="1400" b="1" u="sng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گروه</a:t>
            </a:r>
            <a:r>
              <a:rPr lang="fa-IR" sz="14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 </a:t>
            </a:r>
            <a:r>
              <a:rPr lang="fa-IR" sz="1400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و يا برنامه و اقدامات مورد نظر براي رسيدن به هدف و انجام مأموريت ها </a:t>
            </a:r>
            <a:r>
              <a:rPr lang="fa-IR" sz="1400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روي كلمه «موضوع فعاليت</a:t>
            </a:r>
            <a:r>
              <a:rPr lang="fa-IR" sz="1400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» </a:t>
            </a:r>
            <a:r>
              <a:rPr lang="fa-IR" sz="1400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هايپرلينك شود» لطفا موارد مطروحه در اين </a:t>
            </a:r>
            <a:r>
              <a:rPr lang="fa-IR" sz="1400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بيش از 50 </a:t>
            </a:r>
            <a:r>
              <a:rPr lang="fa-IR" sz="1400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مورد </a:t>
            </a:r>
            <a:r>
              <a:rPr lang="fa-IR" sz="1400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نباشد</a:t>
            </a:r>
            <a:r>
              <a:rPr lang="fa-IR" sz="1400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.)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372208" y="0"/>
            <a:ext cx="861060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fa-IR" sz="30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پژوهشگران گروه </a:t>
            </a:r>
            <a:r>
              <a:rPr lang="fa-IR" sz="1600" b="1" dirty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(نام گروه اينجا نوشته شود)</a:t>
            </a:r>
          </a:p>
        </p:txBody>
      </p:sp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50789933"/>
              </p:ext>
            </p:extLst>
          </p:nvPr>
        </p:nvGraphicFramePr>
        <p:xfrm>
          <a:off x="135697" y="4870332"/>
          <a:ext cx="8872604" cy="1454268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450455"/>
                <a:gridCol w="860603"/>
                <a:gridCol w="493413"/>
                <a:gridCol w="865661"/>
                <a:gridCol w="464907"/>
                <a:gridCol w="844063"/>
                <a:gridCol w="416169"/>
                <a:gridCol w="893845"/>
                <a:gridCol w="667010"/>
                <a:gridCol w="643004"/>
                <a:gridCol w="419622"/>
                <a:gridCol w="469726"/>
                <a:gridCol w="618994"/>
                <a:gridCol w="765132"/>
              </a:tblGrid>
              <a:tr h="386316"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درون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خاتمه یافته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درون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جاري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برون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جاري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برون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خاتمه يافته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</a:t>
                      </a: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مقالات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كتب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تفاهم نامه ها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ساير دستاوردها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12614"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علمي پژوهشي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علمي ترويجي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en-US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ISI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900" b="1" kern="1200" baseline="0" dirty="0" smtClean="0">
                          <a:solidFill>
                            <a:srgbClr val="FFFF00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لينك دهيد</a:t>
                      </a:r>
                      <a:endParaRPr lang="en-US" sz="900" b="1" kern="1200" baseline="0" dirty="0" smtClean="0">
                        <a:solidFill>
                          <a:srgbClr val="FFFF00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900" b="1" kern="1200" baseline="0" dirty="0" smtClean="0">
                          <a:solidFill>
                            <a:srgbClr val="FFFF00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لينك دهيد</a:t>
                      </a:r>
                      <a:endParaRPr lang="en-US" sz="900" b="1" kern="1200" baseline="0" dirty="0" smtClean="0">
                        <a:solidFill>
                          <a:srgbClr val="FFFF00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900" b="1" kern="1200" baseline="0" dirty="0" smtClean="0">
                          <a:solidFill>
                            <a:srgbClr val="FFFF00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لينك دهيد</a:t>
                      </a:r>
                      <a:endParaRPr lang="en-US" sz="900" b="1" kern="1200" baseline="0" dirty="0" smtClean="0">
                        <a:solidFill>
                          <a:srgbClr val="FFFF00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521775"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8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400" b="1" kern="1200" baseline="0" dirty="0" smtClean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fa-IR" sz="8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800" b="0" kern="1200" dirty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fa-IR" sz="8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800" b="0" kern="1200" dirty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fa-IR" sz="8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800" b="0" kern="1200" dirty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900" b="1" kern="1200" baseline="0" dirty="0" smtClean="0">
                          <a:solidFill>
                            <a:srgbClr val="FFFF00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لينك دهيد</a:t>
                      </a:r>
                      <a:endParaRPr lang="en-US" sz="900" b="1" kern="1200" baseline="0" dirty="0" smtClean="0">
                        <a:solidFill>
                          <a:srgbClr val="FFFF00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900" b="1" kern="1200" baseline="0" dirty="0" smtClean="0">
                          <a:solidFill>
                            <a:srgbClr val="FFFF00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لينك دهيد</a:t>
                      </a:r>
                      <a:endParaRPr lang="en-US" sz="900" b="1" kern="1200" baseline="0" dirty="0" smtClean="0">
                        <a:solidFill>
                          <a:srgbClr val="FFFF00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900" b="1" kern="1200" baseline="0" dirty="0" smtClean="0">
                          <a:solidFill>
                            <a:srgbClr val="FFFF00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لينك دهيد</a:t>
                      </a:r>
                      <a:endParaRPr lang="en-US" sz="900" b="1" kern="1200" baseline="0" dirty="0" smtClean="0">
                        <a:solidFill>
                          <a:srgbClr val="FFFF00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l" rtl="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>
              <a:ln w="10541" cmpd="sng">
                <a:solidFill>
                  <a:srgbClr val="7D7D7D">
                    <a:tint val="100000"/>
                    <a:shade val="100000"/>
                    <a:satMod val="110000"/>
                  </a:srgbClr>
                </a:solidFill>
                <a:prstDash val="solid"/>
              </a:ln>
              <a:gradFill>
                <a:gsLst>
                  <a:gs pos="0">
                    <a:srgbClr val="FFFFFF">
                      <a:tint val="40000"/>
                      <a:satMod val="250000"/>
                    </a:srgbClr>
                  </a:gs>
                  <a:gs pos="9000">
                    <a:srgbClr val="FFFFFF">
                      <a:tint val="52000"/>
                      <a:satMod val="300000"/>
                    </a:srgbClr>
                  </a:gs>
                  <a:gs pos="50000">
                    <a:srgbClr val="FFFFFF">
                      <a:shade val="20000"/>
                      <a:satMod val="300000"/>
                    </a:srgbClr>
                  </a:gs>
                  <a:gs pos="79000">
                    <a:srgbClr val="FFFFFF">
                      <a:tint val="52000"/>
                      <a:satMod val="300000"/>
                    </a:srgbClr>
                  </a:gs>
                  <a:gs pos="100000">
                    <a:srgbClr val="FFFFFF">
                      <a:tint val="40000"/>
                      <a:satMod val="250000"/>
                    </a:srgbClr>
                  </a:gs>
                </a:gsLst>
                <a:lin ang="5400000"/>
              </a:gradFill>
              <a:cs typeface="Titr" pitchFamily="2" charset="-78"/>
            </a:endParaRPr>
          </a:p>
        </p:txBody>
      </p:sp>
      <p:pic>
        <p:nvPicPr>
          <p:cNvPr id="307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534400" y="6324600"/>
            <a:ext cx="4953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Left Arrow 5">
            <a:hlinkClick r:id="rId5" action="ppaction://hlinksldjump"/>
          </p:cNvPr>
          <p:cNvSpPr/>
          <p:nvPr/>
        </p:nvSpPr>
        <p:spPr>
          <a:xfrm>
            <a:off x="76200" y="6400800"/>
            <a:ext cx="685800" cy="438150"/>
          </a:xfrm>
          <a:prstGeom prst="leftArrow">
            <a:avLst>
              <a:gd name="adj1" fmla="val 50000"/>
              <a:gd name="adj2" fmla="val 50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152400" y="4343400"/>
            <a:ext cx="88773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 rtl="1">
              <a:defRPr/>
            </a:pPr>
            <a:r>
              <a:rPr lang="fa-IR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rgbClr val="FF0000"/>
                </a:solidFill>
                <a:cs typeface="B Nazanin" pitchFamily="2" charset="-78"/>
              </a:rPr>
              <a:t>عملكرد گروه پس از اخذ موافقت اصولي: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72208" y="114181"/>
            <a:ext cx="861060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fa-IR" sz="30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پژوهشگران گروه</a:t>
            </a:r>
            <a:endParaRPr lang="fa-IR" sz="1600" b="1" dirty="0">
              <a:solidFill>
                <a:srgbClr val="FFFF00"/>
              </a:solidFill>
              <a:latin typeface="Times New Roman"/>
              <a:ea typeface="Times New Roman"/>
              <a:cs typeface="B Nazanin"/>
            </a:endParaRPr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4361909"/>
              </p:ext>
            </p:extLst>
          </p:nvPr>
        </p:nvGraphicFramePr>
        <p:xfrm>
          <a:off x="152401" y="1143000"/>
          <a:ext cx="8818322" cy="2508380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1334370"/>
                <a:gridCol w="748791"/>
                <a:gridCol w="1360089"/>
                <a:gridCol w="579099"/>
                <a:gridCol w="708564"/>
                <a:gridCol w="1134305"/>
                <a:gridCol w="528038"/>
                <a:gridCol w="748667"/>
                <a:gridCol w="1676399"/>
              </a:tblGrid>
              <a:tr h="533401"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نام و نام خانوادگی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مدرک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رشته و گرایش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رتبه علمي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نحوه همكاري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فعاليتهاي مرتبط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محل </a:t>
                      </a:r>
                      <a:r>
                        <a:rPr lang="fa-IR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خدمت</a:t>
                      </a:r>
                      <a:r>
                        <a:rPr lang="fa-IR" sz="1600" b="1" baseline="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 فعلي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05259"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6" action="ppaction://hlinkfile"/>
                        </a:rPr>
                        <a:t>طرح پژوهشي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7" action="ppaction://hlinkfile"/>
                        </a:rPr>
                        <a:t>مقاله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8" action="ppaction://hlinkfile"/>
                        </a:rPr>
                        <a:t>دستاورد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6" action="ppaction://hlinkfile"/>
                        </a:rPr>
                        <a:t>پژوهشگر شاخص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  <a:hlinkClick r:id="rId6" action="ppaction://hlinkfile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762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5645288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دانشگاه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  <p:sp>
        <p:nvSpPr>
          <p:cNvPr id="2" name="Rectangle 1"/>
          <p:cNvSpPr/>
          <p:nvPr/>
        </p:nvSpPr>
        <p:spPr>
          <a:xfrm>
            <a:off x="1219200" y="668179"/>
            <a:ext cx="772843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defRPr/>
            </a:pPr>
            <a:r>
              <a:rPr lang="fa-IR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موضوع </a:t>
            </a:r>
            <a:r>
              <a:rPr lang="fa-IR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فعاليت</a:t>
            </a:r>
            <a:endParaRPr lang="fa-IR" sz="1600" b="1" dirty="0">
              <a:solidFill>
                <a:srgbClr val="FFFF00"/>
              </a:solidFill>
              <a:latin typeface="Times New Roman"/>
              <a:ea typeface="Times New Roman"/>
              <a:cs typeface="B Nazanin"/>
            </a:endParaRPr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62898788"/>
              </p:ext>
            </p:extLst>
          </p:nvPr>
        </p:nvGraphicFramePr>
        <p:xfrm>
          <a:off x="135697" y="4800600"/>
          <a:ext cx="8872604" cy="1415211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450455"/>
                <a:gridCol w="860603"/>
                <a:gridCol w="493413"/>
                <a:gridCol w="865661"/>
                <a:gridCol w="464907"/>
                <a:gridCol w="844063"/>
                <a:gridCol w="438149"/>
                <a:gridCol w="971550"/>
                <a:gridCol w="647700"/>
                <a:gridCol w="562629"/>
                <a:gridCol w="419622"/>
                <a:gridCol w="560799"/>
                <a:gridCol w="527921"/>
                <a:gridCol w="765132"/>
              </a:tblGrid>
              <a:tr h="386316"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درون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خاتمه یافته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درون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جاري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برون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جاري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برون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خاتمه يافته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</a:t>
                      </a: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مقالات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كتب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تفاهم نامه ها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ساير دستاوردها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12614"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علمي پژوهشي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علمي ترويجي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en-US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ISI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521775"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b="1" kern="1200" baseline="0" dirty="0" smtClean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1"/>
                      <a:endParaRPr lang="en-US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1"/>
                      <a:endParaRPr lang="en-US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1"/>
                      <a:endParaRPr lang="en-US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4361909"/>
              </p:ext>
            </p:extLst>
          </p:nvPr>
        </p:nvGraphicFramePr>
        <p:xfrm>
          <a:off x="152400" y="1143000"/>
          <a:ext cx="8818322" cy="2508380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1334370"/>
                <a:gridCol w="748791"/>
                <a:gridCol w="1360089"/>
                <a:gridCol w="579099"/>
                <a:gridCol w="708564"/>
                <a:gridCol w="1134305"/>
                <a:gridCol w="528038"/>
                <a:gridCol w="748667"/>
                <a:gridCol w="1676399"/>
              </a:tblGrid>
              <a:tr h="533401"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نام و نام خانوادگی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مدرک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رشته و گرایش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رتبه علمي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نحوه همكاري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فعاليتهاي مرتبط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محل </a:t>
                      </a:r>
                      <a:r>
                        <a:rPr lang="fa-IR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خدمت</a:t>
                      </a:r>
                      <a:r>
                        <a:rPr lang="fa-IR" sz="1600" b="1" baseline="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 فعلي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05259"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6" action="ppaction://hlinkfile"/>
                        </a:rPr>
                        <a:t>طرح پژوهشي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7" action="ppaction://hlinkfile"/>
                        </a:rPr>
                        <a:t>مقاله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8" action="ppaction://hlinkfile"/>
                        </a:rPr>
                        <a:t>دستاورد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6" action="ppaction://hlinkfile"/>
                        </a:rPr>
                        <a:t>پژوهشگر شاخص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  <a:hlinkClick r:id="rId6" action="ppaction://hlinkfile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762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0461287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l" rtl="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>
              <a:ln w="10541" cmpd="sng">
                <a:solidFill>
                  <a:srgbClr val="7D7D7D">
                    <a:tint val="100000"/>
                    <a:shade val="100000"/>
                    <a:satMod val="110000"/>
                  </a:srgbClr>
                </a:solidFill>
                <a:prstDash val="solid"/>
              </a:ln>
              <a:gradFill>
                <a:gsLst>
                  <a:gs pos="0">
                    <a:srgbClr val="FFFFFF">
                      <a:tint val="40000"/>
                      <a:satMod val="250000"/>
                    </a:srgbClr>
                  </a:gs>
                  <a:gs pos="9000">
                    <a:srgbClr val="FFFFFF">
                      <a:tint val="52000"/>
                      <a:satMod val="300000"/>
                    </a:srgbClr>
                  </a:gs>
                  <a:gs pos="50000">
                    <a:srgbClr val="FFFFFF">
                      <a:shade val="20000"/>
                      <a:satMod val="300000"/>
                    </a:srgbClr>
                  </a:gs>
                  <a:gs pos="79000">
                    <a:srgbClr val="FFFFFF">
                      <a:tint val="52000"/>
                      <a:satMod val="300000"/>
                    </a:srgbClr>
                  </a:gs>
                  <a:gs pos="100000">
                    <a:srgbClr val="FFFFFF">
                      <a:tint val="40000"/>
                      <a:satMod val="250000"/>
                    </a:srgbClr>
                  </a:gs>
                </a:gsLst>
                <a:lin ang="5400000"/>
              </a:gradFill>
              <a:cs typeface="Titr" pitchFamily="2" charset="-78"/>
            </a:endParaRPr>
          </a:p>
        </p:txBody>
      </p:sp>
      <p:pic>
        <p:nvPicPr>
          <p:cNvPr id="307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686800" y="6348046"/>
            <a:ext cx="4953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Left Arrow 5">
            <a:hlinkClick r:id="rId5" action="ppaction://hlinksldjump"/>
          </p:cNvPr>
          <p:cNvSpPr/>
          <p:nvPr/>
        </p:nvSpPr>
        <p:spPr>
          <a:xfrm>
            <a:off x="76200" y="6400800"/>
            <a:ext cx="685800" cy="438150"/>
          </a:xfrm>
          <a:prstGeom prst="leftArrow">
            <a:avLst>
              <a:gd name="adj1" fmla="val 50000"/>
              <a:gd name="adj2" fmla="val 50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152400" y="4343400"/>
            <a:ext cx="88773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 rtl="1">
              <a:defRPr/>
            </a:pPr>
            <a:r>
              <a:rPr lang="fa-IR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rgbClr val="FF0000"/>
                </a:solidFill>
                <a:cs typeface="B Nazanin" pitchFamily="2" charset="-78"/>
              </a:rPr>
              <a:t>عملكرد گروه پس از اخذ موافقت اصولي:</a:t>
            </a:r>
          </a:p>
        </p:txBody>
      </p:sp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5645288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دانشگاه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  <p:sp>
        <p:nvSpPr>
          <p:cNvPr id="14" name="Rectangle 13"/>
          <p:cNvSpPr/>
          <p:nvPr/>
        </p:nvSpPr>
        <p:spPr>
          <a:xfrm>
            <a:off x="1219200" y="668179"/>
            <a:ext cx="772843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defRPr/>
            </a:pPr>
            <a:r>
              <a:rPr lang="fa-IR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موضوع </a:t>
            </a:r>
            <a:r>
              <a:rPr lang="fa-IR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فعاليت</a:t>
            </a:r>
            <a:endParaRPr lang="fa-IR" sz="1600" b="1" dirty="0">
              <a:solidFill>
                <a:srgbClr val="FFFF00"/>
              </a:solidFill>
              <a:latin typeface="Times New Roman"/>
              <a:ea typeface="Times New Roman"/>
              <a:cs typeface="B Nazanin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72208" y="114181"/>
            <a:ext cx="861060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fa-IR" sz="30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پژوهشگران گروه</a:t>
            </a:r>
            <a:endParaRPr lang="fa-IR" sz="1600" b="1" dirty="0">
              <a:solidFill>
                <a:srgbClr val="FFFF00"/>
              </a:solidFill>
              <a:latin typeface="Times New Roman"/>
              <a:ea typeface="Times New Roman"/>
              <a:cs typeface="B Nazanin"/>
            </a:endParaRPr>
          </a:p>
        </p:txBody>
      </p:sp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99446566"/>
              </p:ext>
            </p:extLst>
          </p:nvPr>
        </p:nvGraphicFramePr>
        <p:xfrm>
          <a:off x="135697" y="4800600"/>
          <a:ext cx="8872604" cy="1415211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450455"/>
                <a:gridCol w="860603"/>
                <a:gridCol w="493413"/>
                <a:gridCol w="865661"/>
                <a:gridCol w="464907"/>
                <a:gridCol w="844063"/>
                <a:gridCol w="539261"/>
                <a:gridCol w="770753"/>
                <a:gridCol w="667010"/>
                <a:gridCol w="643004"/>
                <a:gridCol w="419622"/>
                <a:gridCol w="469726"/>
                <a:gridCol w="618994"/>
                <a:gridCol w="765132"/>
              </a:tblGrid>
              <a:tr h="386316"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درون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خاتمه یافته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درون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جاري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برون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جاري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طرحهای برون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خاتمه يافته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r>
                        <a:rPr lang="fa-IR" sz="13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</a:t>
                      </a: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مقالات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كتب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تفاهم نامه ها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3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ساير دستاوردها</a:t>
                      </a:r>
                      <a:endParaRPr lang="en-US" sz="13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12614"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علمي پژوهشي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fa-IR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علمي ترويجي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en-US" sz="1200" b="1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ISI</a:t>
                      </a: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521775"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b="1" kern="1200" baseline="0" dirty="0" smtClean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1"/>
                      <a:endParaRPr lang="en-US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1"/>
                      <a:endParaRPr lang="en-US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1"/>
                      <a:endParaRPr lang="en-US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endParaRPr lang="en-US" sz="1200" b="1" kern="1200" baseline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50877902"/>
              </p:ext>
            </p:extLst>
          </p:nvPr>
        </p:nvGraphicFramePr>
        <p:xfrm>
          <a:off x="152400" y="1143000"/>
          <a:ext cx="8818322" cy="2508380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1334370"/>
                <a:gridCol w="748791"/>
                <a:gridCol w="1360089"/>
                <a:gridCol w="579099"/>
                <a:gridCol w="708564"/>
                <a:gridCol w="1134305"/>
                <a:gridCol w="528038"/>
                <a:gridCol w="748667"/>
                <a:gridCol w="1676399"/>
              </a:tblGrid>
              <a:tr h="533401"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نام و نام خانوادگی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مدرک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رشته و گرایش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رتبه علمي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نحوه همكاري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فعاليتهاي مرتبط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محل </a:t>
                      </a:r>
                      <a:r>
                        <a:rPr lang="fa-IR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خدمت</a:t>
                      </a:r>
                      <a:r>
                        <a:rPr lang="fa-IR" sz="1600" b="1" baseline="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 pitchFamily="2" charset="-78"/>
                        </a:rPr>
                        <a:t> فعلي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05259"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6" action="ppaction://hlinkfile"/>
                        </a:rPr>
                        <a:t>طرح پژوهشي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7" action="ppaction://hlinkfile"/>
                        </a:rPr>
                        <a:t>مقاله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8" action="ppaction://hlinkfile"/>
                        </a:rPr>
                        <a:t>دستاورد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 pitchFamily="2" charset="-78"/>
                          <a:hlinkClick r:id="rId6" action="ppaction://hlinkfile"/>
                        </a:rPr>
                        <a:t>پژوهشگر شاخص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  <a:hlinkClick r:id="rId6" action="ppaction://hlinkfile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762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0461287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228600" y="152400"/>
            <a:ext cx="830580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rtl="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a-IR" sz="30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latin typeface="+mj-lt"/>
                <a:ea typeface="+mj-ea"/>
                <a:cs typeface="B Nazanin" pitchFamily="2" charset="-78"/>
              </a:rPr>
              <a:t>فعاليت </a:t>
            </a:r>
            <a:r>
              <a:rPr lang="fa-IR" sz="30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latin typeface="+mj-lt"/>
                <a:ea typeface="+mj-ea"/>
                <a:cs typeface="B Nazanin" pitchFamily="2" charset="-78"/>
              </a:rPr>
              <a:t>هاي واحد پژوهشي پس از اخذ موافقت اصولی</a:t>
            </a:r>
          </a:p>
        </p:txBody>
      </p:sp>
      <p:pic>
        <p:nvPicPr>
          <p:cNvPr id="11272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458200" y="6096000"/>
            <a:ext cx="762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aphicFrame>
        <p:nvGraphicFramePr>
          <p:cNvPr id="23" name="Table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8104409"/>
              </p:ext>
            </p:extLst>
          </p:nvPr>
        </p:nvGraphicFramePr>
        <p:xfrm>
          <a:off x="392724" y="1524000"/>
          <a:ext cx="8040076" cy="4378898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1923076"/>
                <a:gridCol w="2043232"/>
                <a:gridCol w="2110154"/>
                <a:gridCol w="1963614"/>
              </a:tblGrid>
              <a:tr h="677644"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4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 طرحهای درون</a:t>
                      </a:r>
                      <a:r>
                        <a:rPr lang="fa-IR" sz="14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جاری</a:t>
                      </a:r>
                      <a:endParaRPr lang="en-US" sz="14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4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اعتبارطرحهای درون</a:t>
                      </a:r>
                      <a:r>
                        <a:rPr lang="fa-IR" sz="14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جاری</a:t>
                      </a:r>
                      <a:endParaRPr lang="en-US" sz="14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4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 طرحهای درون</a:t>
                      </a:r>
                      <a:r>
                        <a:rPr lang="fa-IR" sz="14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خاتمه یافته</a:t>
                      </a:r>
                      <a:endParaRPr lang="en-US" sz="14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4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اعتبارطرحهای درون</a:t>
                      </a:r>
                      <a:r>
                        <a:rPr lang="fa-IR" sz="14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خاتمه یافته</a:t>
                      </a:r>
                      <a:endParaRPr lang="en-US" sz="14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29634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7200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400" b="1" dirty="0">
                        <a:latin typeface="Times New Roman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4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endParaRPr lang="en-US" sz="1400" b="1" dirty="0">
                        <a:latin typeface="Times New Roman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29634"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4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 طرحهای برون</a:t>
                      </a:r>
                      <a:r>
                        <a:rPr lang="fa-IR" sz="14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جاری</a:t>
                      </a:r>
                      <a:endParaRPr lang="en-US" sz="14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4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اعتبارطرحهای برون</a:t>
                      </a:r>
                      <a:r>
                        <a:rPr lang="fa-IR" sz="14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جاری</a:t>
                      </a:r>
                      <a:endParaRPr lang="en-US" sz="14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4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 طرحهای برون</a:t>
                      </a:r>
                      <a:r>
                        <a:rPr lang="fa-IR" sz="14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خاتمه یافته</a:t>
                      </a:r>
                      <a:endParaRPr lang="en-US" sz="14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400" b="1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اعتبارطرحهای برون</a:t>
                      </a:r>
                      <a:r>
                        <a:rPr lang="fa-IR" sz="1400" b="1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 سازمانی خاتمه یافته</a:t>
                      </a:r>
                      <a:endParaRPr lang="en-US" sz="1400" b="1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29634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7200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fa-IR" sz="1400" b="1" dirty="0" smtClean="0">
                        <a:latin typeface="Times New Roman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4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endParaRPr lang="en-US" sz="1400" b="1" dirty="0">
                        <a:latin typeface="Times New Roman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29634">
                <a:tc>
                  <a:txBody>
                    <a:bodyPr/>
                    <a:lstStyle/>
                    <a:p>
                      <a:pPr algn="ctr" rtl="1"/>
                      <a:r>
                        <a:rPr lang="fa-IR" sz="14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 مقالات </a:t>
                      </a:r>
                      <a:r>
                        <a:rPr lang="en-US" sz="14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ISI</a:t>
                      </a:r>
                      <a:endParaRPr lang="en-US" sz="14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sz="14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 مقالات علمی- ترویجی</a:t>
                      </a:r>
                      <a:endParaRPr lang="en-US" sz="14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 مقالات علمی- پژوهشي</a:t>
                      </a: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تعداد مقالات  كنفرانسي</a:t>
                      </a: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29634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2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7200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4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4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4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29634"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fa-IR" sz="14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پايان نامه</a:t>
                      </a:r>
                      <a:endParaRPr lang="en-US" sz="14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تفاهم نامه</a:t>
                      </a:r>
                      <a:endParaRPr lang="en-US" sz="1400" b="1" kern="1200" dirty="0" smtClean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كتاب</a:t>
                      </a:r>
                      <a:endParaRPr lang="en-US" sz="1400" b="1" kern="1200" dirty="0" smtClean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B Nazanin" pitchFamily="2" charset="-78"/>
                        </a:rPr>
                        <a:t>ساير</a:t>
                      </a:r>
                      <a:endParaRPr lang="en-US" sz="1400" b="1" kern="1200" dirty="0" smtClean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b="1" kern="1200" dirty="0" smtClean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B Nazanin" pitchFamily="2" charset="-78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29634">
                <a:tc>
                  <a:txBody>
                    <a:bodyPr/>
                    <a:lstStyle/>
                    <a:p>
                      <a:pPr marL="0" marR="0" algn="ct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4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400" b="0" kern="1200" dirty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7200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4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بر روي عدد درج شده در اين قسمت لينك شود</a:t>
                      </a:r>
                      <a:endParaRPr lang="en-US" sz="14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0" kern="1200" dirty="0" smtClean="0">
                          <a:solidFill>
                            <a:srgbClr val="FFFF00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اين قسمت از پرسشنامه  بر روي عدد درج شده در اين قسمت لينك شود</a:t>
                      </a:r>
                      <a:endParaRPr lang="en-US" sz="1400" b="0" kern="1200" dirty="0" smtClean="0">
                        <a:solidFill>
                          <a:srgbClr val="FFFF00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7200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5645288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دانشگاه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علوم رفتار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Civic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2738</TotalTime>
  <Words>1082</Words>
  <Application>Microsoft Office PowerPoint</Application>
  <PresentationFormat>On-screen Show (4:3)</PresentationFormat>
  <Paragraphs>281</Paragraphs>
  <Slides>11</Slides>
  <Notes>9</Notes>
  <HiddenSlides>1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20" baseType="lpstr">
      <vt:lpstr>Arial</vt:lpstr>
      <vt:lpstr>B Nazanin</vt:lpstr>
      <vt:lpstr>B Titr</vt:lpstr>
      <vt:lpstr>Calibri</vt:lpstr>
      <vt:lpstr>Georgia</vt:lpstr>
      <vt:lpstr>Times New Roman</vt:lpstr>
      <vt:lpstr>Titr</vt:lpstr>
      <vt:lpstr>Wingdings</vt:lpstr>
      <vt:lpstr>علوم رفتاری</vt:lpstr>
      <vt:lpstr>PowerPoint Presentation</vt:lpstr>
      <vt:lpstr>مشخصات کلی: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Arzyabi</dc:creator>
  <cp:lastModifiedBy>Maryam Zare</cp:lastModifiedBy>
  <cp:revision>639</cp:revision>
  <dcterms:created xsi:type="dcterms:W3CDTF">2011-06-27T00:12:30Z</dcterms:created>
  <dcterms:modified xsi:type="dcterms:W3CDTF">2017-07-09T08:38:15Z</dcterms:modified>
</cp:coreProperties>
</file>

<file path=docProps/thumbnail.jpeg>
</file>