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311" r:id="rId2"/>
    <p:sldId id="309" r:id="rId3"/>
    <p:sldId id="313" r:id="rId4"/>
    <p:sldId id="300" r:id="rId5"/>
    <p:sldId id="310" r:id="rId6"/>
    <p:sldId id="301" r:id="rId7"/>
    <p:sldId id="306" r:id="rId8"/>
    <p:sldId id="307" r:id="rId9"/>
    <p:sldId id="302" r:id="rId10"/>
    <p:sldId id="305" r:id="rId11"/>
    <p:sldId id="31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09E53D"/>
    <a:srgbClr val="FF99FF"/>
    <a:srgbClr val="3333FF"/>
    <a:srgbClr val="1D1DFF"/>
    <a:srgbClr val="2D15BD"/>
    <a:srgbClr val="CCCCFF"/>
    <a:srgbClr val="B2B2B2"/>
    <a:srgbClr val="CCCC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568" autoAdjust="0"/>
    <p:restoredTop sz="94660"/>
  </p:normalViewPr>
  <p:slideViewPr>
    <p:cSldViewPr>
      <p:cViewPr varScale="1">
        <p:scale>
          <a:sx n="98" d="100"/>
          <a:sy n="98" d="100"/>
        </p:scale>
        <p:origin x="90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10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83A13BA-890A-4C31-B245-2D2C7CC680FE}" type="datetimeFigureOut">
              <a:rPr lang="fa-IR" smtClean="0"/>
              <a:pPr/>
              <a:t>10/15/1438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F2404B2-A6E8-4D6E-BFB8-474CFFDDEEC6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68780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78533-AC4A-40C2-B70F-533C36C6413A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DCE25-805E-430A-8F23-6809AF1AE7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483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374644-FF07-4494-9337-C68A168E1594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3432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374644-FF07-4494-9337-C68A168E1594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03424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374644-FF07-4494-9337-C68A168E1594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7812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21D6F3-5DB1-490A-80F7-E4691B877827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88143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21D6F3-5DB1-490A-80F7-E4691B877827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6405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21D6F3-5DB1-490A-80F7-E4691B877827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8384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C3F7C1-086E-4E98-9EA2-BF349BFDE535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02985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C3F7C1-086E-4E98-9EA2-BF349BFDE535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8439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374644-FF07-4494-9337-C68A168E1594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5762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15AC6-34F0-4E85-A484-AF4D9A85CC3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&#1579;&#1576;&#1578;%20&#1575;&#1582;&#1578;&#1585;&#1575;&#1593;.docx" TargetMode="External"/><Relationship Id="rId3" Type="http://schemas.openxmlformats.org/officeDocument/2006/relationships/slide" Target="slide6.xml"/><Relationship Id="rId7" Type="http://schemas.openxmlformats.org/officeDocument/2006/relationships/hyperlink" Target="&#1605;&#1602;&#1575;&#1604;&#1607;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591;&#1585;&#1581;%20&#1662;&#1688;&#1608;&#1607;&#1588;&#1610;.docx" TargetMode="External"/><Relationship Id="rId5" Type="http://schemas.openxmlformats.org/officeDocument/2006/relationships/slide" Target="slide8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&#1579;&#1576;&#1578;%20&#1575;&#1582;&#1578;&#1585;&#1575;&#1593;.docx" TargetMode="External"/><Relationship Id="rId3" Type="http://schemas.openxmlformats.org/officeDocument/2006/relationships/slide" Target="slide6.xml"/><Relationship Id="rId7" Type="http://schemas.openxmlformats.org/officeDocument/2006/relationships/hyperlink" Target="&#1605;&#1602;&#1575;&#1604;&#1607;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591;&#1585;&#1581;%20&#1662;&#1688;&#1608;&#1607;&#1588;&#1610;.docx" TargetMode="External"/><Relationship Id="rId5" Type="http://schemas.openxmlformats.org/officeDocument/2006/relationships/slide" Target="slide8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&#1579;&#1576;&#1578;%20&#1575;&#1582;&#1578;&#1585;&#1575;&#1593;.docx" TargetMode="External"/><Relationship Id="rId3" Type="http://schemas.openxmlformats.org/officeDocument/2006/relationships/slide" Target="slide6.xml"/><Relationship Id="rId7" Type="http://schemas.openxmlformats.org/officeDocument/2006/relationships/hyperlink" Target="&#1605;&#1602;&#1575;&#1604;&#1607;.doc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591;&#1585;&#1581;%20&#1662;&#1688;&#1608;&#1607;&#1588;&#1610;.docx" TargetMode="External"/><Relationship Id="rId5" Type="http://schemas.openxmlformats.org/officeDocument/2006/relationships/slide" Target="slide8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228600"/>
            <a:ext cx="8839200" cy="6092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راهنما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1">
              <a:lnSpc>
                <a:spcPct val="200000"/>
              </a:lnSpc>
              <a:spcAft>
                <a:spcPts val="800"/>
              </a:spcAft>
            </a:pP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لطفا اطلاعاتی که در این پاورپوینت خواسته شده علاوه بر پاسخ ارائه شده با هایپرلینک امکان نمایش اطلاعات (از پرسشنامه) را فراهم نمایید.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1">
              <a:lnSpc>
                <a:spcPct val="200000"/>
              </a:lnSpc>
              <a:spcAft>
                <a:spcPts val="800"/>
              </a:spcAft>
            </a:pP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1- این الگو برای پژوهشکده طراحی شده اس در موارد دیگر حذف و اضافات مورد نیاز انجام شود.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1">
              <a:lnSpc>
                <a:spcPct val="200000"/>
              </a:lnSpc>
              <a:spcAft>
                <a:spcPts val="800"/>
              </a:spcAft>
            </a:pP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2- رنگ زرد توضیحات راهنما هستند. لطفا این توضیحات را در حین تکمیل پاورپوینت حذف نمایید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1">
              <a:lnSpc>
                <a:spcPct val="200000"/>
              </a:lnSpc>
              <a:spcAft>
                <a:spcPts val="800"/>
              </a:spcAft>
            </a:pP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3-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شماره تلفنهای درج شده در پرسشنامه پاسخگوي سوالات شما مي باشند.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1">
              <a:lnSpc>
                <a:spcPct val="200000"/>
              </a:lnSpc>
              <a:spcAft>
                <a:spcPts val="800"/>
              </a:spcAft>
            </a:pP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4 بر روی اسم پژوهشگر، رزومه کامل فرد لینک داده شود.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1">
              <a:lnSpc>
                <a:spcPct val="200000"/>
              </a:lnSpc>
              <a:spcAft>
                <a:spcPts val="800"/>
              </a:spcAft>
            </a:pP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5- در جدولی که جلوی اسم پژوهشگران فعالیتهای پژوهشی به تفکیک خواسته شده </a:t>
            </a: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فقط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قسمت </a:t>
            </a: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مورد اشاره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رزومه پژوهشگر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تهیه و لینک داده شود.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rtl="1">
              <a:lnSpc>
                <a:spcPct val="200000"/>
              </a:lnSpc>
              <a:spcAft>
                <a:spcPts val="800"/>
              </a:spcAft>
            </a:pP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6- بر روی عملکرد </a:t>
            </a: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گروهها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و </a:t>
            </a: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کل واحد،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آن قسمت از پرسشنامه که حاوی اطلاعات درخواستی است گزیده و هایپرلینک شود.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5088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200400" y="228600"/>
            <a:ext cx="2667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a-IR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+mj-ea"/>
                <a:cs typeface="B Nazanin" pitchFamily="2" charset="-78"/>
              </a:rPr>
              <a:t>فضا و امکانات </a:t>
            </a:r>
            <a:endParaRPr lang="en-US" sz="3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+mj-lt"/>
              <a:ea typeface="+mj-ea"/>
              <a:cs typeface="B Nazanin" pitchFamily="2" charset="-78"/>
            </a:endParaRPr>
          </a:p>
        </p:txBody>
      </p:sp>
      <p:pic>
        <p:nvPicPr>
          <p:cNvPr id="11272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305800" y="6096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627874"/>
              </p:ext>
            </p:extLst>
          </p:nvPr>
        </p:nvGraphicFramePr>
        <p:xfrm>
          <a:off x="304796" y="1447800"/>
          <a:ext cx="8610604" cy="3505200"/>
        </p:xfrm>
        <a:graphic>
          <a:graphicData uri="http://schemas.openxmlformats.org/drawingml/2006/table">
            <a:tbl>
              <a:tblPr rtl="1" firstRow="1" firstCol="1" bandRow="1">
                <a:effectLst/>
                <a:tableStyleId>{C4B1156A-380E-4F78-BDF5-A606A8083BF9}</a:tableStyleId>
              </a:tblPr>
              <a:tblGrid>
                <a:gridCol w="1501141"/>
                <a:gridCol w="944880"/>
                <a:gridCol w="2377440"/>
                <a:gridCol w="906780"/>
                <a:gridCol w="2020514"/>
                <a:gridCol w="859849"/>
              </a:tblGrid>
              <a:tr h="654711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فضای فیزیکی (متراژ)</a:t>
                      </a: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>
                          <a:latin typeface="Times New Roman"/>
                          <a:ea typeface="Times New Roman"/>
                          <a:cs typeface="B Nazanin"/>
                        </a:rPr>
                        <a:t>امکانات</a:t>
                      </a:r>
                      <a:endParaRPr lang="en-US" sz="17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2286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700" b="1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کل مساحت زیربنا</a:t>
                      </a:r>
                      <a:endParaRPr lang="en-US" sz="17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کتب فارسی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کتب غیر فارسی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</a:tr>
              <a:tr h="68346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کتابخانه</a:t>
                      </a:r>
                      <a:endParaRPr lang="en-US" sz="17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عناوین مجلات فارسی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عناوین مجلات غیر فارسی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</a:tr>
              <a:tr h="91128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آزمایشگاه</a:t>
                      </a:r>
                      <a:endParaRPr lang="en-US" sz="17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آزمایشگاه‌ها در زمینه فعالیت گروه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اشتراک بانک­های اطلاعاتی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</a:tr>
              <a:tr h="68346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کارگاه</a:t>
                      </a:r>
                      <a:endParaRPr lang="en-US" sz="17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کارگاه‌ها در زمینه فعالیت گروه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700" b="1" dirty="0" smtClean="0">
                          <a:latin typeface="Times New Roman"/>
                          <a:ea typeface="Times New Roman"/>
                          <a:cs typeface="B Nazanin"/>
                        </a:rPr>
                        <a:t>تعداد كامپيوتر</a:t>
                      </a:r>
                      <a:endParaRPr lang="ar-SA" sz="1700" b="1" dirty="0"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700" dirty="0"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645288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دانشگاه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7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305800" y="5943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Left Arrow 33">
            <a:hlinkClick r:id="rId5" action="ppaction://hlinksldjump"/>
          </p:cNvPr>
          <p:cNvSpPr/>
          <p:nvPr/>
        </p:nvSpPr>
        <p:spPr>
          <a:xfrm>
            <a:off x="76200" y="6096000"/>
            <a:ext cx="6858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5800" y="685800"/>
            <a:ext cx="830579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rgbClr val="1D1DFF"/>
                </a:solidFill>
                <a:cs typeface="B Nazanin" pitchFamily="2" charset="-78"/>
              </a:rPr>
              <a:t>Business </a:t>
            </a:r>
            <a:r>
              <a:rPr lang="en-US" dirty="0" smtClean="0">
                <a:solidFill>
                  <a:srgbClr val="1D1DFF"/>
                </a:solidFill>
                <a:cs typeface="B Nazanin" pitchFamily="2" charset="-78"/>
              </a:rPr>
              <a:t>model</a:t>
            </a:r>
            <a:endParaRPr lang="fa-IR" dirty="0" smtClean="0">
              <a:solidFill>
                <a:srgbClr val="1D1DFF"/>
              </a:solidFill>
              <a:cs typeface="B Nazanin" pitchFamily="2" charset="-7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693282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دانشگاه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4224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0"/>
            <a:ext cx="2362200" cy="533400"/>
          </a:xfrm>
        </p:spPr>
        <p:txBody>
          <a:bodyPr>
            <a:normAutofit fontScale="90000"/>
          </a:bodyPr>
          <a:lstStyle/>
          <a:p>
            <a:pPr rtl="1"/>
            <a:r>
              <a:rPr lang="fa-IR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مشخصات کلی:</a:t>
            </a:r>
            <a:endParaRPr lang="fa-IR" sz="32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1DFF"/>
              </a:solidFill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8991600" cy="6019800"/>
          </a:xfrm>
        </p:spPr>
        <p:txBody>
          <a:bodyPr>
            <a:noAutofit/>
          </a:bodyPr>
          <a:lstStyle/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نوع درخواست:		تاريخ </a:t>
            </a: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اخذ موافقت اصولي: 		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	</a:t>
            </a: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وابسته به دانشگاه: 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عنوان واحد پژوهشي: 	</a:t>
            </a: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	</a:t>
            </a:r>
            <a:endParaRPr lang="fa-IR" sz="1600" b="1" dirty="0" smtClean="0">
              <a:solidFill>
                <a:srgbClr val="1D1DFF"/>
              </a:solidFill>
              <a:cs typeface="B Nazanin" pitchFamily="2" charset="-78"/>
            </a:endParaRP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گروه هاي پژوهشي مصوب: </a:t>
            </a:r>
            <a:r>
              <a:rPr lang="fa-IR" sz="1200" b="1" dirty="0">
                <a:solidFill>
                  <a:srgbClr val="FFFF00"/>
                </a:solidFill>
                <a:cs typeface="B Nazanin" pitchFamily="2" charset="-78"/>
              </a:rPr>
              <a:t>(عناوين گروههاي درخواستي اينجا عنوان و به اسلايد مرتبط لينك شود.)</a:t>
            </a:r>
            <a:r>
              <a:rPr lang="fa-IR" sz="1600" b="1" dirty="0" smtClean="0">
                <a:solidFill>
                  <a:srgbClr val="FFFF00"/>
                </a:solidFill>
                <a:cs typeface="B Nazanin" pitchFamily="2" charset="-78"/>
              </a:rPr>
              <a:t>	</a:t>
            </a:r>
          </a:p>
          <a:p>
            <a:pPr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  <a:hlinkClick r:id="rId2" action="ppaction://hlinksldjump"/>
              </a:rPr>
              <a:t>زمينه فعاليت: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 </a:t>
            </a:r>
            <a:r>
              <a:rPr lang="fa-IR" sz="1200" b="1" dirty="0">
                <a:solidFill>
                  <a:srgbClr val="FFFF00"/>
                </a:solidFill>
                <a:cs typeface="B Nazanin" pitchFamily="2" charset="-78"/>
              </a:rPr>
              <a:t>(در اين قسمت زمينه فعاليت يا اهداف كلي واحد  يا برنامه و اقدامات مورد نظر براي رسيدن به هدف و انجام مأموريت هاي كل واحد به اسلايد مربوطه لينك شود. لطفا موارد مطروحه در اين قسمت كمتر از 10 مورد باشد.)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cs typeface="B Nazanin" pitchFamily="2" charset="-78"/>
              </a:rPr>
              <a:t>اعضاء:   ؟  نفر </a:t>
            </a:r>
            <a:r>
              <a:rPr lang="fa-IR" sz="1100" b="1" dirty="0">
                <a:solidFill>
                  <a:srgbClr val="FFFF00"/>
                </a:solidFill>
                <a:cs typeface="B Nazanin" pitchFamily="2" charset="-78"/>
              </a:rPr>
              <a:t>(به اسلايد مرتبط لينك شود)</a:t>
            </a:r>
            <a:r>
              <a:rPr lang="fa-IR" sz="1600" b="1" dirty="0" smtClean="0">
                <a:cs typeface="B Nazanin" pitchFamily="2" charset="-78"/>
              </a:rPr>
              <a:t>				رئيس واحد:</a:t>
            </a:r>
            <a:r>
              <a:rPr lang="fa-IR" sz="1600" b="1" dirty="0">
                <a:cs typeface="B Nazanin" pitchFamily="2" charset="-78"/>
              </a:rPr>
              <a:t> </a:t>
            </a:r>
            <a:r>
              <a:rPr lang="fa-IR" sz="1200" b="1" dirty="0" smtClean="0">
                <a:solidFill>
                  <a:srgbClr val="FFFF00"/>
                </a:solidFill>
                <a:cs typeface="B Nazanin" pitchFamily="2" charset="-78"/>
              </a:rPr>
              <a:t>(رزومه فرد لينك داده </a:t>
            </a:r>
            <a:r>
              <a:rPr lang="fa-IR" sz="1200" b="1" dirty="0">
                <a:solidFill>
                  <a:srgbClr val="FFFF00"/>
                </a:solidFill>
                <a:cs typeface="B Nazanin" pitchFamily="2" charset="-78"/>
              </a:rPr>
              <a:t>شود</a:t>
            </a:r>
            <a:r>
              <a:rPr lang="fa-IR" sz="1200" b="1" dirty="0" smtClean="0">
                <a:solidFill>
                  <a:srgbClr val="FFFF00"/>
                </a:solidFill>
                <a:cs typeface="B Nazanin" pitchFamily="2" charset="-78"/>
              </a:rPr>
              <a:t>)</a:t>
            </a:r>
            <a:endParaRPr lang="fa-IR" sz="1600" b="1" dirty="0" smtClean="0">
              <a:cs typeface="B Nazanin" pitchFamily="2" charset="-78"/>
            </a:endParaRP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cs typeface="B Nazanin" pitchFamily="2" charset="-78"/>
              </a:rPr>
              <a:t>تجهيزات، امكانات و فضاي كالبدي موجود: </a:t>
            </a:r>
            <a:r>
              <a:rPr lang="fa-IR" sz="1100" b="1" dirty="0">
                <a:solidFill>
                  <a:srgbClr val="FFFF00"/>
                </a:solidFill>
                <a:cs typeface="B Nazanin" pitchFamily="2" charset="-78"/>
              </a:rPr>
              <a:t>(به اسلايد مرتبط لينك شود)</a:t>
            </a:r>
            <a:r>
              <a:rPr lang="fa-IR" sz="2400" b="1" dirty="0">
                <a:cs typeface="B Nazanin" pitchFamily="2" charset="-78"/>
              </a:rPr>
              <a:t>	</a:t>
            </a:r>
            <a:r>
              <a:rPr lang="fa-IR" sz="1600" b="1" dirty="0" smtClean="0">
                <a:cs typeface="B Nazanin" pitchFamily="2" charset="-78"/>
              </a:rPr>
              <a:t>پرسشنامه عملكرد: </a:t>
            </a:r>
            <a:r>
              <a:rPr lang="fa-IR" sz="1200" b="1" dirty="0">
                <a:solidFill>
                  <a:srgbClr val="FFFF00"/>
                </a:solidFill>
                <a:cs typeface="B Nazanin" pitchFamily="2" charset="-78"/>
              </a:rPr>
              <a:t>(لينك شود)</a:t>
            </a:r>
          </a:p>
          <a:p>
            <a:pPr algn="r" rtl="1">
              <a:spcBef>
                <a:spcPts val="0"/>
              </a:spcBef>
              <a:buFont typeface="Wingdings" pitchFamily="2" charset="2"/>
              <a:buChar char="v"/>
            </a:pPr>
            <a:endParaRPr lang="fa-IR" sz="900" b="1" dirty="0" smtClean="0">
              <a:solidFill>
                <a:srgbClr val="1D1DFF"/>
              </a:solidFill>
              <a:cs typeface="B Nazanin" pitchFamily="2" charset="-78"/>
              <a:hlinkClick r:id="rId3" action="ppaction://hlinksldjump"/>
            </a:endParaRPr>
          </a:p>
          <a:p>
            <a:pPr algn="r" rtl="1">
              <a:spcBef>
                <a:spcPts val="0"/>
              </a:spcBef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CC0066"/>
                </a:solidFill>
                <a:cs typeface="B Nazanin" pitchFamily="2" charset="-78"/>
                <a:hlinkClick r:id="rId3" action="ppaction://hlinksldjump"/>
              </a:rPr>
              <a:t>عملكرد كل پژوهشگران واحد پژوهشي:</a:t>
            </a:r>
            <a:endParaRPr lang="fa-IR" sz="1600" b="1" dirty="0" smtClean="0">
              <a:solidFill>
                <a:srgbClr val="CC0066"/>
              </a:solidFill>
              <a:cs typeface="B Nazanin" pitchFamily="2" charset="-78"/>
            </a:endParaRPr>
          </a:p>
          <a:p>
            <a:pPr algn="r" rtl="1">
              <a:spcBef>
                <a:spcPts val="0"/>
              </a:spcBef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تعداد كل طرح ها: </a:t>
            </a:r>
            <a:r>
              <a:rPr lang="fa-IR" sz="1000" b="1" dirty="0" smtClean="0">
                <a:solidFill>
                  <a:srgbClr val="FFFF00"/>
                </a:solidFill>
                <a:cs typeface="B Nazanin" pitchFamily="2" charset="-78"/>
              </a:rPr>
              <a:t>ي مرتبط با عنوان واحد پژوهشي كه </a:t>
            </a:r>
            <a:r>
              <a:rPr lang="fa-IR" sz="1000" b="1" dirty="0">
                <a:solidFill>
                  <a:srgbClr val="FFFF00"/>
                </a:solidFill>
                <a:cs typeface="B Nazanin" pitchFamily="2" charset="-78"/>
              </a:rPr>
              <a:t> </a:t>
            </a:r>
            <a:r>
              <a:rPr lang="fa-IR" sz="1000" b="1" dirty="0" smtClean="0">
                <a:solidFill>
                  <a:srgbClr val="FFFF00"/>
                </a:solidFill>
                <a:cs typeface="B Nazanin" pitchFamily="2" charset="-78"/>
              </a:rPr>
              <a:t>كل واحد در دوران موافقت اصولي به انجام رسانده است در يك فايل تهيه و به عدد نوشته شده در اين قسمت لينك داده شود.</a:t>
            </a:r>
            <a:endParaRPr lang="fa-IR" sz="1050" b="1" dirty="0" smtClean="0">
              <a:solidFill>
                <a:srgbClr val="FFFF00"/>
              </a:solidFill>
              <a:cs typeface="B Nazanin" pitchFamily="2" charset="-78"/>
            </a:endParaRPr>
          </a:p>
          <a:p>
            <a:pPr algn="r" rtl="1">
              <a:spcBef>
                <a:spcPts val="0"/>
              </a:spcBef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تعداد </a:t>
            </a: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كل 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مقالات: </a:t>
            </a:r>
            <a:r>
              <a:rPr lang="fa-IR" sz="1000" b="1" dirty="0">
                <a:solidFill>
                  <a:srgbClr val="FFFF00"/>
                </a:solidFill>
                <a:cs typeface="B Nazanin" pitchFamily="2" charset="-78"/>
              </a:rPr>
              <a:t>مرتبط با عنوان واحد پژوهشي كه كل واحد در دوران موافقت اصولي به انجام رسانده است در يك فايل تهيه و به عدد نوشته شده در اين قسمت لينك داده شود.</a:t>
            </a:r>
          </a:p>
          <a:p>
            <a:pPr algn="r" rtl="1">
              <a:spcBef>
                <a:spcPts val="0"/>
              </a:spcBef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تعداد كتاب ها: </a:t>
            </a:r>
            <a:r>
              <a:rPr lang="fa-IR" sz="1000" b="1" dirty="0">
                <a:solidFill>
                  <a:srgbClr val="FFFF00"/>
                </a:solidFill>
                <a:cs typeface="B Nazanin" pitchFamily="2" charset="-78"/>
              </a:rPr>
              <a:t>ي مرتبط با عنوان واحد پژوهشي كه كل واحد در دوران موافقت اصولي به انجام رسانده است در يك فايل تهيه و به عدد نوشته شده در اين قسمت لينك داده شود.</a:t>
            </a:r>
          </a:p>
          <a:p>
            <a:pPr algn="r" rtl="1">
              <a:spcBef>
                <a:spcPts val="0"/>
              </a:spcBef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تعداد ثبت اختراع: </a:t>
            </a:r>
            <a:r>
              <a:rPr lang="fa-IR" sz="1000" b="1" dirty="0">
                <a:solidFill>
                  <a:srgbClr val="FFFF00"/>
                </a:solidFill>
                <a:cs typeface="B Nazanin" pitchFamily="2" charset="-78"/>
              </a:rPr>
              <a:t>هاي مرتبط با عنوان واحد پژوهشي كه كل واحد در دوران موافقت اصولي به انجام رسانده است در يك فايل تهيه و به عدد نوشته شده در اين قسمت لينك داده شود.</a:t>
            </a:r>
          </a:p>
          <a:p>
            <a:pPr algn="r" rtl="1">
              <a:spcBef>
                <a:spcPts val="0"/>
              </a:spcBef>
              <a:buFont typeface="Wingdings" pitchFamily="2" charset="2"/>
              <a:buChar char="v"/>
            </a:pPr>
            <a:endParaRPr lang="fa-IR" sz="1600" b="1" dirty="0" smtClean="0">
              <a:solidFill>
                <a:srgbClr val="FFFF00"/>
              </a:solidFill>
              <a:cs typeface="B Nazanin" pitchFamily="2" charset="-78"/>
            </a:endParaRPr>
          </a:p>
          <a:p>
            <a:pPr algn="r" rtl="1">
              <a:spcBef>
                <a:spcPts val="0"/>
              </a:spcBef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نشاني:</a:t>
            </a:r>
            <a:endParaRPr lang="fa-IR" sz="1600" b="1" dirty="0">
              <a:solidFill>
                <a:srgbClr val="FFFF00"/>
              </a:solidFill>
              <a:cs typeface="B Nazanin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743200" y="6477000"/>
            <a:ext cx="3581400" cy="381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b="1" dirty="0">
                <a:solidFill>
                  <a:schemeClr val="bg1"/>
                </a:solidFill>
                <a:cs typeface="B Titr" pitchFamily="2" charset="-78"/>
              </a:rPr>
              <a:t>نام واحد پژوهشی</a:t>
            </a:r>
            <a:endParaRPr lang="en-US" b="1" dirty="0">
              <a:solidFill>
                <a:schemeClr val="bg1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328400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7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305800" y="5943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Left Arrow 33">
            <a:hlinkClick r:id="rId5" action="ppaction://hlinksldjump"/>
          </p:cNvPr>
          <p:cNvSpPr/>
          <p:nvPr/>
        </p:nvSpPr>
        <p:spPr>
          <a:xfrm>
            <a:off x="76200" y="6096000"/>
            <a:ext cx="6858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0" y="3810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defRPr/>
            </a:pPr>
            <a:r>
              <a:rPr lang="fa-IR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+mj-ea"/>
                <a:cs typeface="B Nazanin" pitchFamily="2" charset="-78"/>
              </a:rPr>
              <a:t>ضرورت تشكيل متناسب با نياز كشور، منطقه و </a:t>
            </a:r>
            <a:r>
              <a:rPr lang="fa-IR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+mj-ea"/>
                <a:cs typeface="B Nazanin" pitchFamily="2" charset="-78"/>
              </a:rPr>
              <a:t>دنيا</a:t>
            </a:r>
          </a:p>
          <a:p>
            <a:pPr algn="ctr" rtl="1">
              <a:defRPr/>
            </a:pPr>
            <a:r>
              <a:rPr lang="fa-IR" sz="1600" b="1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(كاملا خلاصه)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1371600"/>
            <a:ext cx="8305799" cy="3408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1.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2.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3.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4.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5.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795032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352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دانشگاه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69581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7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305800" y="5943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Left Arrow 33">
            <a:hlinkClick r:id="rId5" action="ppaction://hlinksldjump"/>
          </p:cNvPr>
          <p:cNvSpPr/>
          <p:nvPr/>
        </p:nvSpPr>
        <p:spPr>
          <a:xfrm>
            <a:off x="76200" y="6096000"/>
            <a:ext cx="6858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81000" y="3810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defRPr/>
            </a:pPr>
            <a:r>
              <a:rPr lang="fa-IR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زمينه فعالیت: </a:t>
            </a:r>
            <a:r>
              <a:rPr lang="fa-IR" sz="1600" b="1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(در اين قسمت زمينه </a:t>
            </a:r>
            <a:r>
              <a:rPr lang="fa-IR" sz="1600" b="1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فعاليت </a:t>
            </a:r>
            <a:r>
              <a:rPr lang="fa-IR" sz="1600" b="1" u="sng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يا</a:t>
            </a:r>
            <a:r>
              <a:rPr lang="fa-IR" sz="1600" b="1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 </a:t>
            </a:r>
            <a:r>
              <a:rPr lang="fa-IR" sz="1600" b="1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اهداف كلي </a:t>
            </a:r>
            <a:r>
              <a:rPr lang="fa-IR" sz="1600" b="1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واحد  </a:t>
            </a:r>
            <a:r>
              <a:rPr lang="fa-IR" sz="1600" b="1" u="sng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يا</a:t>
            </a:r>
            <a:r>
              <a:rPr lang="fa-IR" sz="1600" b="1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 برنامه و اقدامات مورد نظر براي رسيدن به هدف و انجام مأموريت </a:t>
            </a:r>
            <a:r>
              <a:rPr lang="fa-IR" sz="1600" b="1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هاي </a:t>
            </a:r>
            <a:r>
              <a:rPr lang="fa-IR" sz="1600" b="1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كل واحد درج </a:t>
            </a:r>
            <a:r>
              <a:rPr lang="fa-IR" sz="1600" b="1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شود. لطفا موارد مطروحه در اين قسمت كمتر از 10 مورد باشد.)</a:t>
            </a:r>
            <a:endParaRPr lang="fa-IR" sz="1600" b="1" dirty="0">
              <a:solidFill>
                <a:srgbClr val="FFFF00"/>
              </a:solidFill>
              <a:latin typeface="Times New Roman"/>
              <a:ea typeface="Times New Roman"/>
              <a:cs typeface="B Nazani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371600"/>
            <a:ext cx="8305799" cy="3408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1.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2.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3.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4.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5.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449682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دانشگاه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7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305800" y="5943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Left Arrow 33">
            <a:hlinkClick r:id="rId3" action="ppaction://hlinksldjump"/>
          </p:cNvPr>
          <p:cNvSpPr/>
          <p:nvPr/>
        </p:nvSpPr>
        <p:spPr>
          <a:xfrm>
            <a:off x="76200" y="6096000"/>
            <a:ext cx="6858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6200" y="381000"/>
            <a:ext cx="8991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defRPr/>
            </a:pPr>
            <a:r>
              <a:rPr lang="fa-IR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موضوع فعالیت هريك از گروههاي پژوهشي: </a:t>
            </a:r>
          </a:p>
          <a:p>
            <a:pPr algn="ctr" rtl="1">
              <a:defRPr/>
            </a:pPr>
            <a:r>
              <a:rPr lang="fa-IR" sz="1600" b="1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(</a:t>
            </a:r>
            <a:r>
              <a:rPr lang="fa-IR" sz="1600" b="1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در اين قسمت زمينه فعاليت </a:t>
            </a:r>
            <a:r>
              <a:rPr lang="fa-IR" sz="1600" b="1" u="sng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يا</a:t>
            </a:r>
            <a:r>
              <a:rPr lang="fa-IR" sz="1600" b="1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 اهداف </a:t>
            </a:r>
            <a:r>
              <a:rPr lang="fa-IR" sz="1600" b="1" u="sng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يا</a:t>
            </a:r>
            <a:r>
              <a:rPr lang="fa-IR" sz="1600" b="1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 </a:t>
            </a:r>
            <a:r>
              <a:rPr lang="fa-IR" sz="1600" b="1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برنامه و اقدامات مورد نظر براي رسيدن به هدف و انجام مأموريت هاي </a:t>
            </a:r>
            <a:r>
              <a:rPr lang="fa-IR" sz="1600" b="1" u="sng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هريك از گروهها به تفكيك </a:t>
            </a:r>
            <a:r>
              <a:rPr lang="fa-IR" sz="1600" b="1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درج </a:t>
            </a:r>
            <a:r>
              <a:rPr lang="fa-IR" sz="1600" b="1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شود. لطفا موارد مطروحه در اين قسمت كمتر از </a:t>
            </a:r>
            <a:r>
              <a:rPr lang="fa-IR" sz="1600" b="1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بيش از 5 </a:t>
            </a:r>
            <a:r>
              <a:rPr lang="fa-IR" sz="1600" b="1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مورد </a:t>
            </a:r>
            <a:r>
              <a:rPr lang="fa-IR" sz="1600" b="1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نباشد.)</a:t>
            </a:r>
            <a:endParaRPr lang="fa-IR" sz="1600" b="1" dirty="0">
              <a:solidFill>
                <a:srgbClr val="FFFF00"/>
              </a:solidFill>
              <a:latin typeface="Times New Roman"/>
              <a:ea typeface="Times New Roman"/>
              <a:cs typeface="B Nazani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371600"/>
            <a:ext cx="8305799" cy="3408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1.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2.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3.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4.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5.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757581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دانشگاه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5359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cs typeface="Titr" pitchFamily="2" charset="-78"/>
            </a:endParaRPr>
          </a:p>
        </p:txBody>
      </p:sp>
      <p:pic>
        <p:nvPicPr>
          <p:cNvPr id="3077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534400" y="6359769"/>
            <a:ext cx="4953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eft Arrow 5">
            <a:hlinkClick r:id="rId5" action="ppaction://hlinksldjump"/>
          </p:cNvPr>
          <p:cNvSpPr/>
          <p:nvPr/>
        </p:nvSpPr>
        <p:spPr>
          <a:xfrm>
            <a:off x="76200" y="6400800"/>
            <a:ext cx="685800" cy="438150"/>
          </a:xfrm>
          <a:prstGeom prst="lef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3350" y="4489332"/>
            <a:ext cx="8877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defRPr/>
            </a:pP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cs typeface="B Nazanin" pitchFamily="2" charset="-78"/>
              </a:rPr>
              <a:t>عملكرد گروه پس از اخذ موافقت اصولي: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387605"/>
              </p:ext>
            </p:extLst>
          </p:nvPr>
        </p:nvGraphicFramePr>
        <p:xfrm>
          <a:off x="380999" y="990600"/>
          <a:ext cx="8589724" cy="3307081"/>
        </p:xfrm>
        <a:graphic>
          <a:graphicData uri="http://schemas.openxmlformats.org/drawingml/2006/table">
            <a:tbl>
              <a:tblPr rtl="1" firstRow="1" firstCol="1" bandRow="1">
                <a:effectLst/>
                <a:tableStyleId>{C4B1156A-380E-4F78-BDF5-A606A8083BF9}</a:tableStyleId>
              </a:tblPr>
              <a:tblGrid>
                <a:gridCol w="1299779"/>
                <a:gridCol w="729380"/>
                <a:gridCol w="1324831"/>
                <a:gridCol w="564087"/>
                <a:gridCol w="757855"/>
                <a:gridCol w="859929"/>
                <a:gridCol w="732692"/>
                <a:gridCol w="785446"/>
                <a:gridCol w="1535725"/>
              </a:tblGrid>
              <a:tr h="533401"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نام و نام خانوادگی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مدرک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رشته و گرایش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رتبه علمي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نحوه همكاري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فعاليتهاي مرتبط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محل </a:t>
                      </a:r>
                      <a:r>
                        <a:rPr lang="fa-IR" sz="14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خدمت</a:t>
                      </a:r>
                      <a:r>
                        <a:rPr lang="fa-IR" sz="1400" b="1" baseline="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 فعلي</a:t>
                      </a:r>
                      <a:endParaRPr lang="en-US" sz="14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5259"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6" action="ppaction://hlinkfile"/>
                        </a:rPr>
                        <a:t>طرح پژوهشي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7" action="ppaction://hlinkfile"/>
                        </a:rPr>
                        <a:t>مقاله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8" action="ppaction://hlinkfile"/>
                        </a:rPr>
                        <a:t>دستاورد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6" action="ppaction://hlinkfile"/>
                        </a:rPr>
                        <a:t>پژوهشگر شاخص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كل رزومه فرد روي اسم پژوهشگر هايپرلينك شود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1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مدرك تحصيلي ،</a:t>
                      </a:r>
                      <a:r>
                        <a:rPr lang="fa-IR" sz="1100" b="0" kern="1200" baseline="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 </a:t>
                      </a:r>
                      <a:r>
                        <a:rPr lang="fa-IR" sz="11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حكم استخدامي و حكم 50% اينجا</a:t>
                      </a:r>
                      <a:r>
                        <a:rPr lang="fa-IR" sz="1100" b="0" kern="1200" baseline="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  هايپرلينك شود</a:t>
                      </a:r>
                      <a:endParaRPr lang="en-US" sz="11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r>
                        <a:rPr lang="fa-IR" sz="1600" b="1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هايپرلينك ندارد</a:t>
                      </a:r>
                      <a:endParaRPr lang="en-US" sz="1600" b="1" kern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800" b="1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هايپرلينك ندارد</a:t>
                      </a:r>
                      <a:endParaRPr lang="en-US" sz="800" b="1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800" b="1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هايپرلينك ندارد</a:t>
                      </a:r>
                      <a:endParaRPr lang="en-US" sz="800" b="1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فقط طرحهاي پژوهشي رزومه در اين قسمت هايپرلينك شود</a:t>
                      </a:r>
                      <a:endParaRPr lang="en-US" sz="1200" b="0" kern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فقط مقالات رزومه در اين قسمت هايپرلينك شود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فقط</a:t>
                      </a:r>
                      <a:r>
                        <a:rPr lang="fa-IR" sz="1200" b="0" kern="1200" baseline="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 </a:t>
                      </a: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ثبت اختراعات، كتب</a:t>
                      </a:r>
                      <a:r>
                        <a:rPr lang="fa-IR" sz="1200" b="0" kern="1200" baseline="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 و</a:t>
                      </a: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 جوايز</a:t>
                      </a:r>
                      <a:r>
                        <a:rPr lang="fa-IR" sz="1200" b="0" kern="1200" baseline="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 </a:t>
                      </a: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رزومه در اين قسمت هايپرلينك شود</a:t>
                      </a:r>
                      <a:endParaRPr lang="en-US" sz="1200" b="0" kern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هايپرلينك ندارد</a:t>
                      </a: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«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96278"/>
              </p:ext>
            </p:extLst>
          </p:nvPr>
        </p:nvGraphicFramePr>
        <p:xfrm>
          <a:off x="1629508" y="64008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دانشگاه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372208" y="533400"/>
            <a:ext cx="85754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defRPr/>
            </a:pP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زمينه فعاليت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 </a:t>
            </a: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 </a:t>
            </a:r>
            <a:r>
              <a:rPr lang="fa-IR" sz="1400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(زمينه فعاليت، اهداف كلي</a:t>
            </a:r>
            <a:r>
              <a:rPr lang="fa-IR" sz="1400" b="1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 </a:t>
            </a:r>
            <a:r>
              <a:rPr lang="fa-IR" sz="1400" b="1" u="sng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گروه</a:t>
            </a:r>
            <a:r>
              <a:rPr lang="fa-IR" sz="1400" b="1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 </a:t>
            </a:r>
            <a:r>
              <a:rPr lang="fa-IR" sz="1400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و يا برنامه و اقدامات مورد نظر براي رسيدن به هدف و انجام مأموريت ها </a:t>
            </a:r>
            <a:r>
              <a:rPr lang="fa-IR" sz="1400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روي كلمه «موضوع فعاليت</a:t>
            </a:r>
            <a:r>
              <a:rPr lang="fa-IR" sz="1400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» </a:t>
            </a:r>
            <a:r>
              <a:rPr lang="fa-IR" sz="1400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هايپرلينك شود» لطفا موارد مطروحه در اين </a:t>
            </a:r>
            <a:r>
              <a:rPr lang="fa-IR" sz="1400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بيش از 50 </a:t>
            </a:r>
            <a:r>
              <a:rPr lang="fa-IR" sz="1400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مورد </a:t>
            </a:r>
            <a:r>
              <a:rPr lang="fa-IR" sz="1400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نباشد</a:t>
            </a:r>
            <a:r>
              <a:rPr lang="fa-IR" sz="1400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.)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2208" y="0"/>
            <a:ext cx="86106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defRPr/>
            </a:pPr>
            <a:r>
              <a:rPr lang="fa-IR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پژوهشگران گروه </a:t>
            </a:r>
            <a:r>
              <a:rPr lang="fa-IR" sz="1600" b="1" dirty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(نام گروه اينجا نوشته شود)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789933"/>
              </p:ext>
            </p:extLst>
          </p:nvPr>
        </p:nvGraphicFramePr>
        <p:xfrm>
          <a:off x="135697" y="4870332"/>
          <a:ext cx="8872604" cy="1454268"/>
        </p:xfrm>
        <a:graphic>
          <a:graphicData uri="http://schemas.openxmlformats.org/drawingml/2006/table">
            <a:tbl>
              <a:tblPr rtl="1" firstRow="1" firstCol="1" bandRow="1">
                <a:effectLst/>
                <a:tableStyleId>{C4B1156A-380E-4F78-BDF5-A606A8083BF9}</a:tableStyleId>
              </a:tblPr>
              <a:tblGrid>
                <a:gridCol w="450455"/>
                <a:gridCol w="860603"/>
                <a:gridCol w="493413"/>
                <a:gridCol w="865661"/>
                <a:gridCol w="464907"/>
                <a:gridCol w="844063"/>
                <a:gridCol w="416169"/>
                <a:gridCol w="893845"/>
                <a:gridCol w="667010"/>
                <a:gridCol w="643004"/>
                <a:gridCol w="419622"/>
                <a:gridCol w="469726"/>
                <a:gridCol w="618994"/>
                <a:gridCol w="765132"/>
              </a:tblGrid>
              <a:tr h="386316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طرحهای درون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خاتمه یافته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طرحهای درون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جاري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طرحهای برون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جاري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طرحهای برون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خاتمه يافته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</a:t>
                      </a: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مقالات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كتب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تفاهم نامه ها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ساير دستاوردها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614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علمي پژوهشي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علمي ترويجي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ISI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900" b="1" kern="1200" baseline="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لينك دهيد</a:t>
                      </a:r>
                      <a:endParaRPr lang="en-US" sz="900" b="1" kern="1200" baseline="0" dirty="0" smtClean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900" b="1" kern="1200" baseline="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لينك دهيد</a:t>
                      </a:r>
                      <a:endParaRPr lang="en-US" sz="900" b="1" kern="1200" baseline="0" dirty="0" smtClean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900" b="1" kern="1200" baseline="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لينك دهيد</a:t>
                      </a:r>
                      <a:endParaRPr lang="en-US" sz="900" b="1" kern="1200" baseline="0" dirty="0" smtClean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1775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8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1400" b="1" kern="1200" baseline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8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800" b="0" kern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8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800" b="0" kern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8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800" b="0" kern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900" b="1" kern="1200" baseline="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لينك دهيد</a:t>
                      </a:r>
                      <a:endParaRPr lang="en-US" sz="900" b="1" kern="1200" baseline="0" dirty="0" smtClean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900" b="1" kern="1200" baseline="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لينك دهيد</a:t>
                      </a:r>
                      <a:endParaRPr lang="en-US" sz="900" b="1" kern="1200" baseline="0" dirty="0" smtClean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900" b="1" kern="1200" baseline="0" dirty="0" smtClean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لينك دهيد</a:t>
                      </a:r>
                      <a:endParaRPr lang="en-US" sz="900" b="1" kern="1200" baseline="0" dirty="0" smtClean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cs typeface="Titr" pitchFamily="2" charset="-78"/>
            </a:endParaRPr>
          </a:p>
        </p:txBody>
      </p:sp>
      <p:pic>
        <p:nvPicPr>
          <p:cNvPr id="3077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534400" y="6324600"/>
            <a:ext cx="4953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eft Arrow 5">
            <a:hlinkClick r:id="rId5" action="ppaction://hlinksldjump"/>
          </p:cNvPr>
          <p:cNvSpPr/>
          <p:nvPr/>
        </p:nvSpPr>
        <p:spPr>
          <a:xfrm>
            <a:off x="76200" y="6400800"/>
            <a:ext cx="685800" cy="438150"/>
          </a:xfrm>
          <a:prstGeom prst="lef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4343400"/>
            <a:ext cx="8877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defRPr/>
            </a:pP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cs typeface="B Nazanin" pitchFamily="2" charset="-78"/>
              </a:rPr>
              <a:t>عملكرد گروه پس از اخذ موافقت اصولي: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2208" y="114181"/>
            <a:ext cx="86106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defRPr/>
            </a:pPr>
            <a:r>
              <a:rPr lang="fa-IR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پژوهشگران گروه</a:t>
            </a:r>
            <a:endParaRPr lang="fa-IR" sz="1600" b="1" dirty="0">
              <a:solidFill>
                <a:srgbClr val="FFFF00"/>
              </a:solidFill>
              <a:latin typeface="Times New Roman"/>
              <a:ea typeface="Times New Roman"/>
              <a:cs typeface="B Nazanin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361909"/>
              </p:ext>
            </p:extLst>
          </p:nvPr>
        </p:nvGraphicFramePr>
        <p:xfrm>
          <a:off x="152401" y="1143000"/>
          <a:ext cx="8818322" cy="2508380"/>
        </p:xfrm>
        <a:graphic>
          <a:graphicData uri="http://schemas.openxmlformats.org/drawingml/2006/table">
            <a:tbl>
              <a:tblPr rtl="1" firstRow="1" firstCol="1" bandRow="1">
                <a:effectLst/>
                <a:tableStyleId>{C4B1156A-380E-4F78-BDF5-A606A8083BF9}</a:tableStyleId>
              </a:tblPr>
              <a:tblGrid>
                <a:gridCol w="1334370"/>
                <a:gridCol w="748791"/>
                <a:gridCol w="1360089"/>
                <a:gridCol w="579099"/>
                <a:gridCol w="708564"/>
                <a:gridCol w="1134305"/>
                <a:gridCol w="528038"/>
                <a:gridCol w="748667"/>
                <a:gridCol w="1676399"/>
              </a:tblGrid>
              <a:tr h="533401"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نام و نام خانوادگی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مدرک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رشته و گرایش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رتبه علمي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نحوه همكاري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فعاليتهاي مرتبط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محل </a:t>
                      </a:r>
                      <a:r>
                        <a:rPr lang="fa-IR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خدمت</a:t>
                      </a:r>
                      <a:r>
                        <a:rPr lang="fa-IR" sz="1600" b="1" baseline="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 فعلي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5259"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 pitchFamily="2" charset="-78"/>
                          <a:hlinkClick r:id="rId6" action="ppaction://hlinkfile"/>
                        </a:rPr>
                        <a:t>طرح پژوهشي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 pitchFamily="2" charset="-78"/>
                          <a:hlinkClick r:id="rId7" action="ppaction://hlinkfile"/>
                        </a:rPr>
                        <a:t>مقاله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 pitchFamily="2" charset="-78"/>
                          <a:hlinkClick r:id="rId8" action="ppaction://hlinkfile"/>
                        </a:rPr>
                        <a:t>دستاورد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 pitchFamily="2" charset="-78"/>
                          <a:hlinkClick r:id="rId6" action="ppaction://hlinkfile"/>
                        </a:rPr>
                        <a:t>پژوهشگر شاخص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  <a:hlinkClick r:id="rId6" action="ppaction://hlinkfile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645288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دانشگاه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219200" y="668179"/>
            <a:ext cx="7728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defRPr/>
            </a:pPr>
            <a:r>
              <a:rPr lang="fa-I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موضوع </a:t>
            </a: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فعاليت</a:t>
            </a:r>
            <a:endParaRPr lang="fa-IR" sz="1600" b="1" dirty="0">
              <a:solidFill>
                <a:srgbClr val="FFFF00"/>
              </a:solidFill>
              <a:latin typeface="Times New Roman"/>
              <a:ea typeface="Times New Roman"/>
              <a:cs typeface="B Nazanin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898788"/>
              </p:ext>
            </p:extLst>
          </p:nvPr>
        </p:nvGraphicFramePr>
        <p:xfrm>
          <a:off x="135697" y="4800600"/>
          <a:ext cx="8872604" cy="1415211"/>
        </p:xfrm>
        <a:graphic>
          <a:graphicData uri="http://schemas.openxmlformats.org/drawingml/2006/table">
            <a:tbl>
              <a:tblPr rtl="1" firstRow="1" firstCol="1" bandRow="1">
                <a:effectLst/>
                <a:tableStyleId>{C4B1156A-380E-4F78-BDF5-A606A8083BF9}</a:tableStyleId>
              </a:tblPr>
              <a:tblGrid>
                <a:gridCol w="450455"/>
                <a:gridCol w="860603"/>
                <a:gridCol w="493413"/>
                <a:gridCol w="865661"/>
                <a:gridCol w="464907"/>
                <a:gridCol w="844063"/>
                <a:gridCol w="438149"/>
                <a:gridCol w="971550"/>
                <a:gridCol w="647700"/>
                <a:gridCol w="562629"/>
                <a:gridCol w="419622"/>
                <a:gridCol w="560799"/>
                <a:gridCol w="527921"/>
                <a:gridCol w="765132"/>
              </a:tblGrid>
              <a:tr h="386316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طرحهای درون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خاتمه یافته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طرحهای درون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جاري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طرحهای برون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جاري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طرحهای برون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خاتمه يافته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</a:t>
                      </a: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مقالات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كتب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تفاهم نامه ها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ساير دستاوردها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614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علمي پژوهشي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علمي ترويجي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ISI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1775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kern="1200" baseline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361909"/>
              </p:ext>
            </p:extLst>
          </p:nvPr>
        </p:nvGraphicFramePr>
        <p:xfrm>
          <a:off x="152400" y="1143000"/>
          <a:ext cx="8818322" cy="2508380"/>
        </p:xfrm>
        <a:graphic>
          <a:graphicData uri="http://schemas.openxmlformats.org/drawingml/2006/table">
            <a:tbl>
              <a:tblPr rtl="1" firstRow="1" firstCol="1" bandRow="1">
                <a:effectLst/>
                <a:tableStyleId>{C4B1156A-380E-4F78-BDF5-A606A8083BF9}</a:tableStyleId>
              </a:tblPr>
              <a:tblGrid>
                <a:gridCol w="1334370"/>
                <a:gridCol w="748791"/>
                <a:gridCol w="1360089"/>
                <a:gridCol w="579099"/>
                <a:gridCol w="708564"/>
                <a:gridCol w="1134305"/>
                <a:gridCol w="528038"/>
                <a:gridCol w="748667"/>
                <a:gridCol w="1676399"/>
              </a:tblGrid>
              <a:tr h="533401"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نام و نام خانوادگی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مدرک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رشته و گرایش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رتبه علمي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نحوه همكاري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فعاليتهاي مرتبط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محل </a:t>
                      </a:r>
                      <a:r>
                        <a:rPr lang="fa-IR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خدمت</a:t>
                      </a:r>
                      <a:r>
                        <a:rPr lang="fa-IR" sz="1600" b="1" baseline="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 فعلي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5259"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 pitchFamily="2" charset="-78"/>
                          <a:hlinkClick r:id="rId6" action="ppaction://hlinkfile"/>
                        </a:rPr>
                        <a:t>طرح پژوهشي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 pitchFamily="2" charset="-78"/>
                          <a:hlinkClick r:id="rId7" action="ppaction://hlinkfile"/>
                        </a:rPr>
                        <a:t>مقاله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 pitchFamily="2" charset="-78"/>
                          <a:hlinkClick r:id="rId8" action="ppaction://hlinkfile"/>
                        </a:rPr>
                        <a:t>دستاورد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 pitchFamily="2" charset="-78"/>
                          <a:hlinkClick r:id="rId6" action="ppaction://hlinkfile"/>
                        </a:rPr>
                        <a:t>پژوهشگر شاخص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  <a:hlinkClick r:id="rId6" action="ppaction://hlinkfile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46128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cs typeface="Titr" pitchFamily="2" charset="-78"/>
            </a:endParaRPr>
          </a:p>
        </p:txBody>
      </p:sp>
      <p:pic>
        <p:nvPicPr>
          <p:cNvPr id="3077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686800" y="6348046"/>
            <a:ext cx="4953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eft Arrow 5">
            <a:hlinkClick r:id="rId5" action="ppaction://hlinksldjump"/>
          </p:cNvPr>
          <p:cNvSpPr/>
          <p:nvPr/>
        </p:nvSpPr>
        <p:spPr>
          <a:xfrm>
            <a:off x="76200" y="6400800"/>
            <a:ext cx="685800" cy="438150"/>
          </a:xfrm>
          <a:prstGeom prst="lef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4343400"/>
            <a:ext cx="8877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defRPr/>
            </a:pP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cs typeface="B Nazanin" pitchFamily="2" charset="-78"/>
              </a:rPr>
              <a:t>عملكرد گروه پس از اخذ موافقت اصولي: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645288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دانشگاه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1219200" y="668179"/>
            <a:ext cx="7728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defRPr/>
            </a:pPr>
            <a:r>
              <a:rPr lang="fa-I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موضوع </a:t>
            </a: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فعاليت</a:t>
            </a:r>
            <a:endParaRPr lang="fa-IR" sz="1600" b="1" dirty="0">
              <a:solidFill>
                <a:srgbClr val="FFFF00"/>
              </a:solidFill>
              <a:latin typeface="Times New Roman"/>
              <a:ea typeface="Times New Roman"/>
              <a:cs typeface="B Nazani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2208" y="114181"/>
            <a:ext cx="86106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defRPr/>
            </a:pPr>
            <a:r>
              <a:rPr lang="fa-IR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پژوهشگران گروه</a:t>
            </a:r>
            <a:endParaRPr lang="fa-IR" sz="1600" b="1" dirty="0">
              <a:solidFill>
                <a:srgbClr val="FFFF00"/>
              </a:solidFill>
              <a:latin typeface="Times New Roman"/>
              <a:ea typeface="Times New Roman"/>
              <a:cs typeface="B Nazanin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446566"/>
              </p:ext>
            </p:extLst>
          </p:nvPr>
        </p:nvGraphicFramePr>
        <p:xfrm>
          <a:off x="135697" y="4800600"/>
          <a:ext cx="8872604" cy="1415211"/>
        </p:xfrm>
        <a:graphic>
          <a:graphicData uri="http://schemas.openxmlformats.org/drawingml/2006/table">
            <a:tbl>
              <a:tblPr rtl="1" firstRow="1" firstCol="1" bandRow="1">
                <a:effectLst/>
                <a:tableStyleId>{C4B1156A-380E-4F78-BDF5-A606A8083BF9}</a:tableStyleId>
              </a:tblPr>
              <a:tblGrid>
                <a:gridCol w="450455"/>
                <a:gridCol w="860603"/>
                <a:gridCol w="493413"/>
                <a:gridCol w="865661"/>
                <a:gridCol w="464907"/>
                <a:gridCol w="844063"/>
                <a:gridCol w="539261"/>
                <a:gridCol w="770753"/>
                <a:gridCol w="667010"/>
                <a:gridCol w="643004"/>
                <a:gridCol w="419622"/>
                <a:gridCol w="469726"/>
                <a:gridCol w="618994"/>
                <a:gridCol w="765132"/>
              </a:tblGrid>
              <a:tr h="386316"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طرحهای درون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خاتمه یافته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طرحهای درون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جاري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طرحهای برون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جاري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طرحهای برون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خاتمه يافته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r>
                        <a:rPr lang="fa-I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</a:t>
                      </a: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مقالات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كتب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تفاهم نامه ها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3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ساير دستاوردها</a:t>
                      </a:r>
                      <a:endParaRPr lang="en-US" sz="13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614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علمي پژوهشي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علمي ترويجي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ISI</a:t>
                      </a: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1775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kern="1200" baseline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200" b="1" kern="120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877902"/>
              </p:ext>
            </p:extLst>
          </p:nvPr>
        </p:nvGraphicFramePr>
        <p:xfrm>
          <a:off x="152400" y="1143000"/>
          <a:ext cx="8818322" cy="2508380"/>
        </p:xfrm>
        <a:graphic>
          <a:graphicData uri="http://schemas.openxmlformats.org/drawingml/2006/table">
            <a:tbl>
              <a:tblPr rtl="1" firstRow="1" firstCol="1" bandRow="1">
                <a:effectLst/>
                <a:tableStyleId>{C4B1156A-380E-4F78-BDF5-A606A8083BF9}</a:tableStyleId>
              </a:tblPr>
              <a:tblGrid>
                <a:gridCol w="1334370"/>
                <a:gridCol w="748791"/>
                <a:gridCol w="1360089"/>
                <a:gridCol w="579099"/>
                <a:gridCol w="708564"/>
                <a:gridCol w="1134305"/>
                <a:gridCol w="528038"/>
                <a:gridCol w="748667"/>
                <a:gridCol w="1676399"/>
              </a:tblGrid>
              <a:tr h="533401"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نام و نام خانوادگی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مدرک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رشته و گرایش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رتبه علمي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نحوه همكاري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فعاليتهاي مرتبط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محل </a:t>
                      </a:r>
                      <a:r>
                        <a:rPr lang="fa-IR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خدمت</a:t>
                      </a:r>
                      <a:r>
                        <a:rPr lang="fa-IR" sz="1600" b="1" baseline="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 pitchFamily="2" charset="-78"/>
                        </a:rPr>
                        <a:t> فعلي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5259"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 pitchFamily="2" charset="-78"/>
                          <a:hlinkClick r:id="rId6" action="ppaction://hlinkfile"/>
                        </a:rPr>
                        <a:t>طرح پژوهشي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 pitchFamily="2" charset="-78"/>
                          <a:hlinkClick r:id="rId7" action="ppaction://hlinkfile"/>
                        </a:rPr>
                        <a:t>مقاله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 pitchFamily="2" charset="-78"/>
                          <a:hlinkClick r:id="rId8" action="ppaction://hlinkfile"/>
                        </a:rPr>
                        <a:t>دستاورد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 pitchFamily="2" charset="-78"/>
                          <a:hlinkClick r:id="rId6" action="ppaction://hlinkfile"/>
                        </a:rPr>
                        <a:t>پژوهشگر شاخص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  <a:hlinkClick r:id="rId6" action="ppaction://hlinkfile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46128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8600" y="152400"/>
            <a:ext cx="83058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a-IR" sz="3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+mj-ea"/>
                <a:cs typeface="B Nazanin" pitchFamily="2" charset="-78"/>
              </a:rPr>
              <a:t>فعاليت </a:t>
            </a:r>
            <a:r>
              <a:rPr lang="fa-IR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+mj-ea"/>
                <a:cs typeface="B Nazanin" pitchFamily="2" charset="-78"/>
              </a:rPr>
              <a:t>هاي واحد پژوهشي پس از اخذ موافقت اصولی</a:t>
            </a:r>
          </a:p>
        </p:txBody>
      </p:sp>
      <p:pic>
        <p:nvPicPr>
          <p:cNvPr id="11272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458200" y="6096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104409"/>
              </p:ext>
            </p:extLst>
          </p:nvPr>
        </p:nvGraphicFramePr>
        <p:xfrm>
          <a:off x="392724" y="1524000"/>
          <a:ext cx="8040076" cy="4378898"/>
        </p:xfrm>
        <a:graphic>
          <a:graphicData uri="http://schemas.openxmlformats.org/drawingml/2006/table">
            <a:tbl>
              <a:tblPr rtl="1" firstRow="1" firstCol="1" bandRow="1">
                <a:effectLst/>
                <a:tableStyleId>{C4B1156A-380E-4F78-BDF5-A606A8083BF9}</a:tableStyleId>
              </a:tblPr>
              <a:tblGrid>
                <a:gridCol w="1923076"/>
                <a:gridCol w="2043232"/>
                <a:gridCol w="2110154"/>
                <a:gridCol w="1963614"/>
              </a:tblGrid>
              <a:tr h="67764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 طرحهای درون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جاری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اعتبارطرحهای درون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جاری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 طرحهای درون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خاتمه یافته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اعتبارطرحهای درون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خاتمه یافته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9634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720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14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963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 طرحهای برون</a:t>
                      </a:r>
                      <a:r>
                        <a:rPr lang="fa-IR" sz="14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جاری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اعتبارطرحهای برون</a:t>
                      </a:r>
                      <a:r>
                        <a:rPr lang="fa-IR" sz="14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جاری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 طرحهای برون</a:t>
                      </a:r>
                      <a:r>
                        <a:rPr lang="fa-IR" sz="14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خاتمه یافته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اعتبارطرحهای برون</a:t>
                      </a:r>
                      <a:r>
                        <a:rPr lang="fa-IR" sz="14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 سازمانی خاتمه یافته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9634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720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fa-IR" sz="1400" b="1" dirty="0" smtClean="0">
                        <a:latin typeface="Times New Roman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14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9634"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 مقالات 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ISI</a:t>
                      </a:r>
                      <a:endParaRPr lang="en-US" sz="14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 مقالات علمی- ترویجی</a:t>
                      </a:r>
                      <a:endParaRPr lang="en-US" sz="14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 مقالات علمی- پژوهشي</a:t>
                      </a: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تعداد مقالات  كنفرانسي</a:t>
                      </a: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9634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12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720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14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14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14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963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پايان نامه</a:t>
                      </a:r>
                      <a:endParaRPr lang="en-US" sz="1400" b="1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تفاهم نامه</a:t>
                      </a:r>
                      <a:endParaRPr lang="en-US" sz="1400" b="1" kern="12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كتاب</a:t>
                      </a:r>
                      <a:endParaRPr lang="en-US" sz="1400" b="1" kern="12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B Nazanin" pitchFamily="2" charset="-78"/>
                        </a:rPr>
                        <a:t>ساير</a:t>
                      </a:r>
                      <a:endParaRPr lang="en-US" sz="1400" b="1" kern="12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kern="12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9634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1400" b="0" kern="12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720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14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بر روي عدد درج شده در اين قسمت لينك شود</a:t>
                      </a:r>
                      <a:endParaRPr lang="en-US" sz="14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0" kern="1200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اين قسمت از پرسشنامه  بر روي عدد درج شده در اين قسمت لينك شود</a:t>
                      </a:r>
                      <a:endParaRPr lang="en-US" sz="1400" b="0" kern="1200" dirty="0" smtClean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72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645288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دانشگاه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علوم رفتار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2738</TotalTime>
  <Words>1082</Words>
  <Application>Microsoft Office PowerPoint</Application>
  <PresentationFormat>On-screen Show (4:3)</PresentationFormat>
  <Paragraphs>281</Paragraphs>
  <Slides>11</Slides>
  <Notes>9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B Nazanin</vt:lpstr>
      <vt:lpstr>B Titr</vt:lpstr>
      <vt:lpstr>Calibri</vt:lpstr>
      <vt:lpstr>Georgia</vt:lpstr>
      <vt:lpstr>Times New Roman</vt:lpstr>
      <vt:lpstr>Titr</vt:lpstr>
      <vt:lpstr>Wingdings</vt:lpstr>
      <vt:lpstr>علوم رفتاری</vt:lpstr>
      <vt:lpstr>PowerPoint Presentation</vt:lpstr>
      <vt:lpstr>مشخصات کلی: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Arzyabi</dc:creator>
  <cp:lastModifiedBy>Maryam Zare</cp:lastModifiedBy>
  <cp:revision>639</cp:revision>
  <dcterms:created xsi:type="dcterms:W3CDTF">2011-06-27T00:12:30Z</dcterms:created>
  <dcterms:modified xsi:type="dcterms:W3CDTF">2017-07-09T08:38:15Z</dcterms:modified>
</cp:coreProperties>
</file>